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3"/>
  </p:notesMasterIdLst>
  <p:sldIdLst>
    <p:sldId id="268" r:id="rId2"/>
  </p:sldIdLst>
  <p:sldSz cx="32399288" cy="43200638"/>
  <p:notesSz cx="10234613" cy="7099300"/>
  <p:defaultTextStyle>
    <a:defPPr>
      <a:defRPr lang="pt-BR"/>
    </a:defPPr>
    <a:lvl1pPr algn="l" defTabSz="3627438" rtl="0" eaLnBrk="0" fontAlgn="base" hangingPunct="0">
      <a:spcBef>
        <a:spcPct val="0"/>
      </a:spcBef>
      <a:spcAft>
        <a:spcPct val="0"/>
      </a:spcAft>
      <a:defRPr sz="71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1812925" indent="-1355725" algn="l" defTabSz="3627438" rtl="0" eaLnBrk="0" fontAlgn="base" hangingPunct="0">
      <a:spcBef>
        <a:spcPct val="0"/>
      </a:spcBef>
      <a:spcAft>
        <a:spcPct val="0"/>
      </a:spcAft>
      <a:defRPr sz="71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3627438" indent="-2713038" algn="l" defTabSz="3627438" rtl="0" eaLnBrk="0" fontAlgn="base" hangingPunct="0">
      <a:spcBef>
        <a:spcPct val="0"/>
      </a:spcBef>
      <a:spcAft>
        <a:spcPct val="0"/>
      </a:spcAft>
      <a:defRPr sz="71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5441950" indent="-4070350" algn="l" defTabSz="3627438" rtl="0" eaLnBrk="0" fontAlgn="base" hangingPunct="0">
      <a:spcBef>
        <a:spcPct val="0"/>
      </a:spcBef>
      <a:spcAft>
        <a:spcPct val="0"/>
      </a:spcAft>
      <a:defRPr sz="71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7256463" indent="-5427663" algn="l" defTabSz="3627438" rtl="0" eaLnBrk="0" fontAlgn="base" hangingPunct="0">
      <a:spcBef>
        <a:spcPct val="0"/>
      </a:spcBef>
      <a:spcAft>
        <a:spcPct val="0"/>
      </a:spcAft>
      <a:defRPr sz="71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71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sz="71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sz="71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sz="71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06">
          <p15:clr>
            <a:srgbClr val="A4A3A4"/>
          </p15:clr>
        </p15:guide>
        <p15:guide id="2" pos="102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BB8"/>
    <a:srgbClr val="FFC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724651-BB1E-4B3C-8727-8D9A35EB95FE}" v="74" dt="2019-09-26T01:36:35.7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64" autoAdjust="0"/>
    <p:restoredTop sz="97986" autoAdjust="0"/>
  </p:normalViewPr>
  <p:slideViewPr>
    <p:cSldViewPr snapToGrid="0">
      <p:cViewPr>
        <p:scale>
          <a:sx n="30" d="100"/>
          <a:sy n="30" d="100"/>
        </p:scale>
        <p:origin x="390" y="-3312"/>
      </p:cViewPr>
      <p:guideLst>
        <p:guide orient="horz" pos="13606"/>
        <p:guide pos="102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ara Pinheiro" userId="5709c98732faf36c" providerId="LiveId" clId="{CF724651-BB1E-4B3C-8727-8D9A35EB95FE}"/>
    <pc:docChg chg="undo custSel modSld">
      <pc:chgData name="Moara Pinheiro" userId="5709c98732faf36c" providerId="LiveId" clId="{CF724651-BB1E-4B3C-8727-8D9A35EB95FE}" dt="2019-09-26T01:41:17.034" v="1215" actId="255"/>
      <pc:docMkLst>
        <pc:docMk/>
      </pc:docMkLst>
      <pc:sldChg chg="modSp">
        <pc:chgData name="Moara Pinheiro" userId="5709c98732faf36c" providerId="LiveId" clId="{CF724651-BB1E-4B3C-8727-8D9A35EB95FE}" dt="2019-09-26T01:41:17.034" v="1215" actId="255"/>
        <pc:sldMkLst>
          <pc:docMk/>
          <pc:sldMk cId="0" sldId="268"/>
        </pc:sldMkLst>
        <pc:spChg chg="mod">
          <ac:chgData name="Moara Pinheiro" userId="5709c98732faf36c" providerId="LiveId" clId="{CF724651-BB1E-4B3C-8727-8D9A35EB95FE}" dt="2019-09-26T01:20:21.175" v="645" actId="20577"/>
          <ac:spMkLst>
            <pc:docMk/>
            <pc:sldMk cId="0" sldId="268"/>
            <ac:spMk id="2" creationId="{00000000-0000-0000-0000-000000000000}"/>
          </ac:spMkLst>
        </pc:spChg>
        <pc:spChg chg="mod">
          <ac:chgData name="Moara Pinheiro" userId="5709c98732faf36c" providerId="LiveId" clId="{CF724651-BB1E-4B3C-8727-8D9A35EB95FE}" dt="2019-09-26T01:34:08.856" v="1015" actId="20577"/>
          <ac:spMkLst>
            <pc:docMk/>
            <pc:sldMk cId="0" sldId="268"/>
            <ac:spMk id="4" creationId="{00000000-0000-0000-0000-000000000000}"/>
          </ac:spMkLst>
        </pc:spChg>
        <pc:spChg chg="mod">
          <ac:chgData name="Moara Pinheiro" userId="5709c98732faf36c" providerId="LiveId" clId="{CF724651-BB1E-4B3C-8727-8D9A35EB95FE}" dt="2019-09-26T01:41:17.034" v="1215" actId="255"/>
          <ac:spMkLst>
            <pc:docMk/>
            <pc:sldMk cId="0" sldId="268"/>
            <ac:spMk id="5" creationId="{00000000-0000-0000-0000-000000000000}"/>
          </ac:spMkLst>
        </pc:spChg>
        <pc:spChg chg="mod">
          <ac:chgData name="Moara Pinheiro" userId="5709c98732faf36c" providerId="LiveId" clId="{CF724651-BB1E-4B3C-8727-8D9A35EB95FE}" dt="2019-09-26T01:05:25.268" v="367" actId="20577"/>
          <ac:spMkLst>
            <pc:docMk/>
            <pc:sldMk cId="0" sldId="268"/>
            <ac:spMk id="9" creationId="{00000000-0000-0000-0000-000000000000}"/>
          </ac:spMkLst>
        </pc:spChg>
        <pc:spChg chg="mod">
          <ac:chgData name="Moara Pinheiro" userId="5709c98732faf36c" providerId="LiveId" clId="{CF724651-BB1E-4B3C-8727-8D9A35EB95FE}" dt="2019-09-26T01:30:37.542" v="975" actId="20577"/>
          <ac:spMkLst>
            <pc:docMk/>
            <pc:sldMk cId="0" sldId="268"/>
            <ac:spMk id="48" creationId="{00000000-0000-0000-0000-000000000000}"/>
          </ac:spMkLst>
        </pc:spChg>
        <pc:spChg chg="mod">
          <ac:chgData name="Moara Pinheiro" userId="5709c98732faf36c" providerId="LiveId" clId="{CF724651-BB1E-4B3C-8727-8D9A35EB95FE}" dt="2019-09-26T01:23:21.627" v="684" actId="20577"/>
          <ac:spMkLst>
            <pc:docMk/>
            <pc:sldMk cId="0" sldId="268"/>
            <ac:spMk id="2051" creationId="{00000000-0000-0000-0000-000000000000}"/>
          </ac:spMkLst>
        </pc:spChg>
        <pc:spChg chg="mod">
          <ac:chgData name="Moara Pinheiro" userId="5709c98732faf36c" providerId="LiveId" clId="{CF724651-BB1E-4B3C-8727-8D9A35EB95FE}" dt="2019-09-26T01:28:52.573" v="958" actId="404"/>
          <ac:spMkLst>
            <pc:docMk/>
            <pc:sldMk cId="0" sldId="268"/>
            <ac:spMk id="205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4999" cy="356609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797838" y="0"/>
            <a:ext cx="4434999" cy="356609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5952F206-A27E-436F-8AB8-05F5E78EC42C}" type="datetimeFigureOut">
              <a:rPr lang="pt-BR" smtClean="0"/>
              <a:t>26/09/2019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219575" y="887413"/>
            <a:ext cx="1795463" cy="23955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1023462" y="3416539"/>
            <a:ext cx="8187690" cy="279534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6742693"/>
            <a:ext cx="4434999" cy="356608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797838" y="6742693"/>
            <a:ext cx="4434999" cy="356608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A03F0D93-716A-43D1-9C7F-A1580E3E1C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9470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3F0D93-716A-43D1-9C7F-A1580E3E1C31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8158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7637929" y="194931"/>
            <a:ext cx="20654683" cy="2288434"/>
          </a:xfrm>
          <a:prstGeom prst="rect">
            <a:avLst/>
          </a:prstGeom>
        </p:spPr>
        <p:txBody>
          <a:bodyPr/>
          <a:lstStyle>
            <a:lvl1pPr marL="0" algn="ctr" defTabSz="576015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pt-BR" sz="88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t-BR"/>
              <a:t>Clique para editar o título mestre</a:t>
            </a:r>
            <a:endParaRPr lang="pt-BR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0"/>
          </p:nvPr>
        </p:nvSpPr>
        <p:spPr>
          <a:xfrm>
            <a:off x="7637929" y="2682970"/>
            <a:ext cx="20654683" cy="18239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pt-BR" sz="65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3" name="Espaço Reservado para Texto 10"/>
          <p:cNvSpPr>
            <a:spLocks noGrp="1"/>
          </p:cNvSpPr>
          <p:nvPr>
            <p:ph type="body" sz="quarter" idx="13"/>
          </p:nvPr>
        </p:nvSpPr>
        <p:spPr>
          <a:xfrm>
            <a:off x="146375" y="7565006"/>
            <a:ext cx="10566000" cy="34439796"/>
          </a:xfrm>
          <a:prstGeom prst="roundRect">
            <a:avLst>
              <a:gd name="adj" fmla="val 3228"/>
            </a:avLst>
          </a:prstGeom>
          <a:solidFill>
            <a:schemeClr val="bg1">
              <a:alpha val="90000"/>
            </a:schemeClr>
          </a:solidFill>
          <a:ln w="76200">
            <a:solidFill>
              <a:schemeClr val="accent1">
                <a:lumMod val="75000"/>
              </a:schemeClr>
            </a:solidFill>
          </a:ln>
        </p:spPr>
        <p:txBody>
          <a:bodyPr anchor="t"/>
          <a:lstStyle>
            <a:lvl1pPr marL="0" marR="0" indent="0" algn="just" defTabSz="57601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4400" b="0" i="0" u="none" strike="noStrike" smtClean="0">
                <a:effectLst/>
              </a:defRPr>
            </a:lvl1pPr>
          </a:lstStyle>
          <a:p>
            <a:pPr lvl="0"/>
            <a:r>
              <a:rPr lang="pt-BR" dirty="0"/>
              <a:t>Clique</a:t>
            </a:r>
          </a:p>
        </p:txBody>
      </p:sp>
      <p:sp>
        <p:nvSpPr>
          <p:cNvPr id="22" name="Espaço Reservado para Texto 10"/>
          <p:cNvSpPr>
            <a:spLocks noGrp="1"/>
          </p:cNvSpPr>
          <p:nvPr>
            <p:ph type="body" sz="quarter" idx="15"/>
          </p:nvPr>
        </p:nvSpPr>
        <p:spPr>
          <a:xfrm>
            <a:off x="10911435" y="7565006"/>
            <a:ext cx="10566000" cy="34439797"/>
          </a:xfrm>
          <a:prstGeom prst="roundRect">
            <a:avLst>
              <a:gd name="adj" fmla="val 3228"/>
            </a:avLst>
          </a:prstGeom>
          <a:solidFill>
            <a:schemeClr val="bg1">
              <a:alpha val="90000"/>
            </a:schemeClr>
          </a:solidFill>
          <a:ln w="76200">
            <a:solidFill>
              <a:schemeClr val="accent1">
                <a:lumMod val="75000"/>
              </a:schemeClr>
            </a:solidFill>
          </a:ln>
        </p:spPr>
        <p:txBody>
          <a:bodyPr anchor="t"/>
          <a:lstStyle>
            <a:lvl1pPr marL="0" marR="0" indent="0" algn="just" defTabSz="57601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4400" b="0" i="0" u="none" strike="noStrike" smtClean="0">
                <a:effectLst/>
              </a:defRPr>
            </a:lvl1pPr>
          </a:lstStyle>
          <a:p>
            <a:pPr lvl="0"/>
            <a:endParaRPr lang="pt-BR" dirty="0"/>
          </a:p>
        </p:txBody>
      </p:sp>
      <p:sp>
        <p:nvSpPr>
          <p:cNvPr id="14" name="Espaço Reservado para Conteúdo 8"/>
          <p:cNvSpPr>
            <a:spLocks noGrp="1"/>
          </p:cNvSpPr>
          <p:nvPr>
            <p:ph sz="quarter" idx="17"/>
          </p:nvPr>
        </p:nvSpPr>
        <p:spPr>
          <a:xfrm>
            <a:off x="7637929" y="4706501"/>
            <a:ext cx="20654683" cy="2154280"/>
          </a:xfrm>
          <a:prstGeom prst="rect">
            <a:avLst/>
          </a:prstGeom>
        </p:spPr>
        <p:txBody>
          <a:bodyPr/>
          <a:lstStyle>
            <a:lvl1pPr marL="809976" indent="-809976" algn="ctr">
              <a:lnSpc>
                <a:spcPct val="100000"/>
              </a:lnSpc>
              <a:spcBef>
                <a:spcPts val="0"/>
              </a:spcBef>
              <a:buAutoNum type="arabicPeriod"/>
              <a:defRPr lang="pt-BR" sz="4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pt-BR" dirty="0"/>
              <a:t>Clique para editar o texto mestre</a:t>
            </a:r>
          </a:p>
        </p:txBody>
      </p:sp>
      <p:sp>
        <p:nvSpPr>
          <p:cNvPr id="17" name="Espaço Reservado para Conteúdo 2"/>
          <p:cNvSpPr>
            <a:spLocks noGrp="1"/>
          </p:cNvSpPr>
          <p:nvPr>
            <p:ph sz="quarter" idx="19"/>
          </p:nvPr>
        </p:nvSpPr>
        <p:spPr>
          <a:xfrm>
            <a:off x="146376" y="7572725"/>
            <a:ext cx="10565999" cy="1048936"/>
          </a:xfrm>
          <a:prstGeom prst="roundRect">
            <a:avLst>
              <a:gd name="adj" fmla="val 2862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indent="0" algn="ctr">
              <a:buNone/>
              <a:defRPr lang="pt-BR" sz="7800" kern="12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endParaRPr lang="pt-BR" dirty="0"/>
          </a:p>
        </p:txBody>
      </p:sp>
      <p:sp>
        <p:nvSpPr>
          <p:cNvPr id="28" name="Espaço Reservado para Texto 10"/>
          <p:cNvSpPr>
            <a:spLocks noGrp="1"/>
          </p:cNvSpPr>
          <p:nvPr>
            <p:ph type="body" sz="quarter" idx="25"/>
          </p:nvPr>
        </p:nvSpPr>
        <p:spPr>
          <a:xfrm>
            <a:off x="21676495" y="7572725"/>
            <a:ext cx="10566000" cy="34439797"/>
          </a:xfrm>
          <a:prstGeom prst="roundRect">
            <a:avLst>
              <a:gd name="adj" fmla="val 3228"/>
            </a:avLst>
          </a:prstGeom>
          <a:solidFill>
            <a:schemeClr val="bg1">
              <a:alpha val="90000"/>
            </a:schemeClr>
          </a:solidFill>
          <a:ln w="76200">
            <a:solidFill>
              <a:schemeClr val="accent1">
                <a:lumMod val="75000"/>
              </a:schemeClr>
            </a:solidFill>
          </a:ln>
        </p:spPr>
        <p:txBody>
          <a:bodyPr anchor="t"/>
          <a:lstStyle>
            <a:lvl1pPr marL="0" marR="0" indent="0" algn="just" defTabSz="57601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4400" b="0" i="0" u="none" strike="noStrike" smtClean="0">
                <a:effectLst/>
              </a:defRPr>
            </a:lvl1pPr>
          </a:lstStyle>
          <a:p>
            <a:pPr lvl="0"/>
            <a:endParaRPr lang="pt-BR" dirty="0"/>
          </a:p>
        </p:txBody>
      </p:sp>
      <p:sp>
        <p:nvSpPr>
          <p:cNvPr id="31" name="Espaço Reservado para Conteúdo 2"/>
          <p:cNvSpPr>
            <a:spLocks noGrp="1"/>
          </p:cNvSpPr>
          <p:nvPr>
            <p:ph sz="quarter" idx="26"/>
          </p:nvPr>
        </p:nvSpPr>
        <p:spPr>
          <a:xfrm>
            <a:off x="10911434" y="7572725"/>
            <a:ext cx="10565999" cy="1048936"/>
          </a:xfrm>
          <a:prstGeom prst="roundRect">
            <a:avLst>
              <a:gd name="adj" fmla="val 2862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indent="0" algn="ctr">
              <a:buNone/>
              <a:defRPr lang="pt-BR" sz="7800" kern="12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endParaRPr lang="pt-BR" dirty="0"/>
          </a:p>
        </p:txBody>
      </p:sp>
      <p:sp>
        <p:nvSpPr>
          <p:cNvPr id="32" name="Espaço Reservado para Conteúdo 2"/>
          <p:cNvSpPr>
            <a:spLocks noGrp="1"/>
          </p:cNvSpPr>
          <p:nvPr>
            <p:ph sz="quarter" idx="27"/>
          </p:nvPr>
        </p:nvSpPr>
        <p:spPr>
          <a:xfrm>
            <a:off x="21676492" y="7572725"/>
            <a:ext cx="10565999" cy="1048936"/>
          </a:xfrm>
          <a:prstGeom prst="roundRect">
            <a:avLst>
              <a:gd name="adj" fmla="val 2862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indent="0" algn="ctr">
              <a:buNone/>
              <a:defRPr lang="pt-BR" sz="7800" kern="12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endParaRPr lang="pt-BR" dirty="0"/>
          </a:p>
        </p:txBody>
      </p:sp>
      <p:sp>
        <p:nvSpPr>
          <p:cNvPr id="34" name="Espaço Reservado para Conteúdo 2"/>
          <p:cNvSpPr>
            <a:spLocks noGrp="1"/>
          </p:cNvSpPr>
          <p:nvPr>
            <p:ph sz="quarter" idx="29"/>
          </p:nvPr>
        </p:nvSpPr>
        <p:spPr>
          <a:xfrm>
            <a:off x="21676491" y="23796213"/>
            <a:ext cx="10565999" cy="1048936"/>
          </a:xfrm>
          <a:prstGeom prst="roundRect">
            <a:avLst>
              <a:gd name="adj" fmla="val 2862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indent="0" algn="ctr">
              <a:buNone/>
              <a:defRPr lang="pt-BR" sz="7800" kern="12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endParaRPr lang="pt-BR" dirty="0"/>
          </a:p>
        </p:txBody>
      </p:sp>
      <p:sp>
        <p:nvSpPr>
          <p:cNvPr id="35" name="Espaço Reservado para Conteúdo 2"/>
          <p:cNvSpPr>
            <a:spLocks noGrp="1"/>
          </p:cNvSpPr>
          <p:nvPr>
            <p:ph sz="quarter" idx="30"/>
          </p:nvPr>
        </p:nvSpPr>
        <p:spPr>
          <a:xfrm>
            <a:off x="21676491" y="30596787"/>
            <a:ext cx="10565999" cy="1048936"/>
          </a:xfrm>
          <a:prstGeom prst="roundRect">
            <a:avLst>
              <a:gd name="adj" fmla="val 2862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indent="0" algn="ctr">
              <a:buNone/>
              <a:defRPr lang="pt-BR" sz="7800" kern="12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9886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 userDrawn="1"/>
        </p:nvSpPr>
        <p:spPr>
          <a:xfrm>
            <a:off x="0" y="6221412"/>
            <a:ext cx="32399288" cy="359013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6287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9524" dirty="0"/>
          </a:p>
        </p:txBody>
      </p:sp>
      <p:sp>
        <p:nvSpPr>
          <p:cNvPr id="7" name="Retângulo 6"/>
          <p:cNvSpPr/>
          <p:nvPr userDrawn="1"/>
        </p:nvSpPr>
        <p:spPr>
          <a:xfrm>
            <a:off x="0" y="-98692"/>
            <a:ext cx="32399288" cy="712311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6287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9524" dirty="0"/>
          </a:p>
        </p:txBody>
      </p:sp>
      <p:sp>
        <p:nvSpPr>
          <p:cNvPr id="9" name="Retângulo 8"/>
          <p:cNvSpPr/>
          <p:nvPr userDrawn="1"/>
        </p:nvSpPr>
        <p:spPr>
          <a:xfrm>
            <a:off x="0" y="7051409"/>
            <a:ext cx="32399288" cy="36036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6287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9524" dirty="0"/>
          </a:p>
        </p:txBody>
      </p:sp>
      <p:sp>
        <p:nvSpPr>
          <p:cNvPr id="10" name="Retângulo 9"/>
          <p:cNvSpPr/>
          <p:nvPr userDrawn="1"/>
        </p:nvSpPr>
        <p:spPr>
          <a:xfrm>
            <a:off x="0" y="42095738"/>
            <a:ext cx="32399288" cy="11049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6287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4200" dirty="0">
                <a:solidFill>
                  <a:schemeClr val="tx1"/>
                </a:solidFill>
              </a:rPr>
              <a:t>Universidade Federal de Uberlândia – Faculdade de Engenharia Elétrica</a:t>
            </a:r>
          </a:p>
        </p:txBody>
      </p:sp>
      <p:pic>
        <p:nvPicPr>
          <p:cNvPr id="1030" name="Picture 2" descr="http://www.biomedica.eletrica.ufu.br/imagens/logo-ufu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0" t="2914" r="12048" b="18707"/>
          <a:stretch>
            <a:fillRect/>
          </a:stretch>
        </p:blipFill>
        <p:spPr bwMode="auto">
          <a:xfrm>
            <a:off x="125413" y="42219563"/>
            <a:ext cx="1087437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4" descr="http://www.infoescola.com/wp-content/uploads/2011/02/bandeira-do-brasil.gif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1638" y="42105263"/>
            <a:ext cx="151765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2" descr="http://www.biolab.eletrica.ufu.br/Images/Recursos/Logos/newLogoBioLab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3" y="42149713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m 11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92"/>
          <a:stretch/>
        </p:blipFill>
        <p:spPr>
          <a:xfrm>
            <a:off x="306000" y="908474"/>
            <a:ext cx="5108400" cy="5349550"/>
          </a:xfrm>
          <a:prstGeom prst="rect">
            <a:avLst/>
          </a:prstGeom>
        </p:spPr>
      </p:pic>
      <p:pic>
        <p:nvPicPr>
          <p:cNvPr id="14" name="Imagem 1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2917" y="1029049"/>
            <a:ext cx="5108400" cy="51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32385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5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32385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5500">
          <a:solidFill>
            <a:schemeClr val="tx1"/>
          </a:solidFill>
          <a:latin typeface="Calibri Light" panose="020F0302020204030204" pitchFamily="34" charset="0"/>
        </a:defRPr>
      </a:lvl2pPr>
      <a:lvl3pPr algn="l" defTabSz="32385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5500">
          <a:solidFill>
            <a:schemeClr val="tx1"/>
          </a:solidFill>
          <a:latin typeface="Calibri Light" panose="020F0302020204030204" pitchFamily="34" charset="0"/>
        </a:defRPr>
      </a:lvl3pPr>
      <a:lvl4pPr algn="l" defTabSz="32385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5500">
          <a:solidFill>
            <a:schemeClr val="tx1"/>
          </a:solidFill>
          <a:latin typeface="Calibri Light" panose="020F0302020204030204" pitchFamily="34" charset="0"/>
        </a:defRPr>
      </a:lvl4pPr>
      <a:lvl5pPr algn="l" defTabSz="32385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55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3238500" rtl="0" fontAlgn="base">
        <a:lnSpc>
          <a:spcPct val="90000"/>
        </a:lnSpc>
        <a:spcBef>
          <a:spcPct val="0"/>
        </a:spcBef>
        <a:spcAft>
          <a:spcPct val="0"/>
        </a:spcAft>
        <a:defRPr sz="155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3238500" rtl="0" fontAlgn="base">
        <a:lnSpc>
          <a:spcPct val="90000"/>
        </a:lnSpc>
        <a:spcBef>
          <a:spcPct val="0"/>
        </a:spcBef>
        <a:spcAft>
          <a:spcPct val="0"/>
        </a:spcAft>
        <a:defRPr sz="155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3238500" rtl="0" fontAlgn="base">
        <a:lnSpc>
          <a:spcPct val="90000"/>
        </a:lnSpc>
        <a:spcBef>
          <a:spcPct val="0"/>
        </a:spcBef>
        <a:spcAft>
          <a:spcPct val="0"/>
        </a:spcAft>
        <a:defRPr sz="155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3238500" rtl="0" fontAlgn="base">
        <a:lnSpc>
          <a:spcPct val="90000"/>
        </a:lnSpc>
        <a:spcBef>
          <a:spcPct val="0"/>
        </a:spcBef>
        <a:spcAft>
          <a:spcPct val="0"/>
        </a:spcAft>
        <a:defRPr sz="155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809625" indent="-809625" algn="l" defTabSz="3238500" rtl="0" eaLnBrk="0" fontAlgn="base" hangingPunct="0">
        <a:lnSpc>
          <a:spcPct val="90000"/>
        </a:lnSpc>
        <a:spcBef>
          <a:spcPts val="3538"/>
        </a:spcBef>
        <a:spcAft>
          <a:spcPct val="0"/>
        </a:spcAft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428875" indent="-809625" algn="l" defTabSz="3238500" rtl="0" eaLnBrk="0" fontAlgn="base" hangingPunct="0">
        <a:lnSpc>
          <a:spcPct val="90000"/>
        </a:lnSpc>
        <a:spcBef>
          <a:spcPts val="1775"/>
        </a:spcBef>
        <a:spcAft>
          <a:spcPct val="0"/>
        </a:spcAft>
        <a:buFont typeface="Arial" panose="020B0604020202020204" pitchFamily="34" charset="0"/>
        <a:buChar char="•"/>
        <a:defRPr sz="8500" kern="1200">
          <a:solidFill>
            <a:schemeClr val="tx1"/>
          </a:solidFill>
          <a:latin typeface="+mn-lt"/>
          <a:ea typeface="+mn-ea"/>
          <a:cs typeface="+mn-cs"/>
        </a:defRPr>
      </a:lvl2pPr>
      <a:lvl3pPr marL="4049713" indent="-809625" algn="l" defTabSz="3238500" rtl="0" eaLnBrk="0" fontAlgn="base" hangingPunct="0">
        <a:lnSpc>
          <a:spcPct val="90000"/>
        </a:lnSpc>
        <a:spcBef>
          <a:spcPts val="1775"/>
        </a:spcBef>
        <a:spcAft>
          <a:spcPct val="0"/>
        </a:spcAft>
        <a:buFont typeface="Arial" panose="020B0604020202020204" pitchFamily="34" charset="0"/>
        <a:buChar char="•"/>
        <a:defRPr sz="7000" kern="1200">
          <a:solidFill>
            <a:schemeClr val="tx1"/>
          </a:solidFill>
          <a:latin typeface="+mn-lt"/>
          <a:ea typeface="+mn-ea"/>
          <a:cs typeface="+mn-cs"/>
        </a:defRPr>
      </a:lvl3pPr>
      <a:lvl4pPr marL="5668963" indent="-809625" algn="l" defTabSz="3238500" rtl="0" eaLnBrk="0" fontAlgn="base" hangingPunct="0">
        <a:lnSpc>
          <a:spcPct val="90000"/>
        </a:lnSpc>
        <a:spcBef>
          <a:spcPts val="1775"/>
        </a:spcBef>
        <a:spcAft>
          <a:spcPct val="0"/>
        </a:spcAft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4pPr>
      <a:lvl5pPr marL="7288213" indent="-809625" algn="l" defTabSz="3238500" rtl="0" eaLnBrk="0" fontAlgn="base" hangingPunct="0">
        <a:lnSpc>
          <a:spcPct val="90000"/>
        </a:lnSpc>
        <a:spcBef>
          <a:spcPts val="1775"/>
        </a:spcBef>
        <a:spcAft>
          <a:spcPct val="0"/>
        </a:spcAft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89449" y="772336"/>
            <a:ext cx="22612571" cy="1670494"/>
          </a:xfrm>
        </p:spPr>
        <p:txBody>
          <a:bodyPr/>
          <a:lstStyle/>
          <a:p>
            <a:r>
              <a:rPr lang="pt-BR" sz="6800" dirty="0" smtClean="0">
                <a:effectLst/>
              </a:rPr>
              <a:t>INFLUÊNCIA DA APLICAÇÃO DE FILTROS DIGITAIS NO CONTRASTE DE IMAGENS MAMOGRÁFICAS E DE TOMOSSÍNTESE</a:t>
            </a:r>
            <a:endParaRPr lang="pt-BR" sz="6800" dirty="0">
              <a:effectLst/>
            </a:endParaRPr>
          </a:p>
        </p:txBody>
      </p:sp>
      <p:sp>
        <p:nvSpPr>
          <p:cNvPr id="2051" name="Espaço Reservado para Conteúdo 2"/>
          <p:cNvSpPr>
            <a:spLocks noGrp="1"/>
          </p:cNvSpPr>
          <p:nvPr>
            <p:ph sz="quarter" idx="10"/>
          </p:nvPr>
        </p:nvSpPr>
        <p:spPr bwMode="auto">
          <a:xfrm>
            <a:off x="5589448" y="3670826"/>
            <a:ext cx="22612571" cy="133106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pt-BR" altLang="pt-BR" sz="5600" i="1" dirty="0"/>
              <a:t>Júlia Sousa Paixão¹ </a:t>
            </a:r>
            <a:r>
              <a:rPr altLang="pt-BR" sz="5600" i="1" dirty="0"/>
              <a:t>, </a:t>
            </a:r>
            <a:r>
              <a:rPr lang="pt-BR" altLang="pt-BR" sz="5600" i="1" dirty="0"/>
              <a:t>Moara Souza Dias Pinheiro¹</a:t>
            </a:r>
            <a:r>
              <a:rPr altLang="pt-BR" sz="5600" i="1" dirty="0"/>
              <a:t>, </a:t>
            </a:r>
            <a:r>
              <a:rPr lang="pt-BR" altLang="pt-BR" sz="5600" i="1" dirty="0"/>
              <a:t>Pedro Cunha Carneiro²</a:t>
            </a:r>
            <a:r>
              <a:rPr lang="pt-BR" altLang="pt-BR" sz="5600" i="1" dirty="0" smtClean="0"/>
              <a:t>, Ana </a:t>
            </a:r>
            <a:r>
              <a:rPr lang="pt-BR" altLang="pt-BR" sz="5600" i="1" dirty="0"/>
              <a:t>Claudia Patrocinio²</a:t>
            </a:r>
            <a:endParaRPr altLang="pt-BR" sz="5600" i="1" baseline="3000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quarter" idx="13"/>
          </p:nvPr>
        </p:nvSpPr>
        <p:spPr>
          <a:xfrm>
            <a:off x="175022" y="7580563"/>
            <a:ext cx="10566400" cy="34440813"/>
          </a:xfrm>
        </p:spPr>
        <p:txBody>
          <a:bodyPr/>
          <a:lstStyle/>
          <a:p>
            <a:pPr>
              <a:defRPr/>
            </a:pPr>
            <a:endParaRPr lang="en-US" noProof="1"/>
          </a:p>
          <a:p>
            <a:pPr>
              <a:defRPr/>
            </a:pPr>
            <a:endParaRPr lang="en-US" sz="2400" b="1" noProof="1"/>
          </a:p>
          <a:p>
            <a:pPr>
              <a:defRPr/>
            </a:pPr>
            <a:r>
              <a:rPr lang="en-US" b="1" noProof="1"/>
              <a:t>Câncer de Mama</a:t>
            </a:r>
          </a:p>
          <a:p>
            <a:pPr>
              <a:defRPr/>
            </a:pPr>
            <a:endParaRPr lang="en-US" sz="1000" b="1" noProof="1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/>
              <a:t>Depois do câncer de pele, é o tipo de doença mais comum entre as mulheres no mundo.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pt-BR" sz="1000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/>
              <a:t>Ele é causado pela multiplicação desordenada de células da mama, o que gera células anormais que se multiplicam, formando tumores. 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1000" noProof="1">
              <a:sym typeface="Wingdings" panose="05000000000000000000" pitchFamily="2" charset="2"/>
            </a:endParaRPr>
          </a:p>
          <a:p>
            <a:pPr>
              <a:defRPr/>
            </a:pPr>
            <a:r>
              <a:rPr lang="pt-BR" b="1" noProof="1"/>
              <a:t>Mamografia</a:t>
            </a:r>
            <a:endParaRPr lang="pt-BR" sz="4000" b="1" noProof="1"/>
          </a:p>
          <a:p>
            <a:pPr>
              <a:defRPr/>
            </a:pPr>
            <a:endParaRPr lang="pt-BR" sz="1000" b="1" noProof="1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/>
              <a:t>O procedimento mais utilizado para diagnosticá-lo.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pt-BR" sz="1000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/>
              <a:t>Exame não invasivo que utiliza a captação de imagens pelo mamógrafo. 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pt-BR" sz="1000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/>
              <a:t>Permite a identificação de nódulos não palpáveis, tornando mais possível a cura pelo diagnóstico precoce.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pt-BR" sz="1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pt-BR" b="1" noProof="1"/>
              <a:t>Qualidade de Imagem</a:t>
            </a:r>
          </a:p>
          <a:p>
            <a:pPr>
              <a:defRPr/>
            </a:pPr>
            <a:endParaRPr lang="en-US" sz="1000" b="1" noProof="1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/>
              <a:t>Importante para o diagnóstico correto</a:t>
            </a:r>
            <a:r>
              <a:rPr lang="pt-BR" sz="4000" dirty="0"/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1000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/>
              <a:t>Para uma otimização na mamografia, técnicas de processamento digital de imagem são usados, como é no caso a aplicação de diversos tipos de filtros. Exemplo: Wiener e o de Média.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pt-BR" sz="1000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/>
              <a:t>Mamografia 3D ( </a:t>
            </a:r>
            <a:r>
              <a:rPr lang="pt-BR" dirty="0" err="1"/>
              <a:t>Tomossíntese</a:t>
            </a:r>
            <a:r>
              <a:rPr lang="pt-BR" dirty="0"/>
              <a:t>).</a:t>
            </a:r>
            <a:endParaRPr lang="en-US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1000" noProof="1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US" b="1" noProof="1"/>
              <a:t>Processamento Digital de Imagem</a:t>
            </a:r>
          </a:p>
          <a:p>
            <a:pPr>
              <a:defRPr/>
            </a:pPr>
            <a:endParaRPr lang="en-US" sz="1000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/>
              <a:t>Aplicação dos filtros de Wiener e de Média;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1000" dirty="0"/>
          </a:p>
          <a:p>
            <a:pPr marL="571500" indent="-571500">
              <a:buFont typeface="Wingdings" panose="05000000000000000000" pitchFamily="2" charset="2"/>
              <a:buChar char="v"/>
              <a:defRPr/>
            </a:pPr>
            <a:r>
              <a:rPr lang="en-US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Objetivo</a:t>
            </a: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1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buFont typeface="Wingdings" panose="05000000000000000000" pitchFamily="2" charset="2"/>
              <a:buChar char="ü"/>
              <a:defRPr/>
            </a:pPr>
            <a:r>
              <a:rPr lang="en-US" dirty="0" err="1"/>
              <a:t>Comparar</a:t>
            </a:r>
            <a:r>
              <a:rPr lang="en-US" dirty="0"/>
              <a:t> </a:t>
            </a:r>
            <a:r>
              <a:rPr lang="pt-BR" dirty="0"/>
              <a:t>os efeitos dos filtros de Wiener e de Média em imagens de </a:t>
            </a:r>
            <a:r>
              <a:rPr lang="pt-BR" i="1" dirty="0" err="1"/>
              <a:t>phantoms</a:t>
            </a:r>
            <a:r>
              <a:rPr lang="pt-BR" dirty="0"/>
              <a:t> adquiridas em diferentes equipamentos a partir dos cálculos de CNR.</a:t>
            </a:r>
            <a:endParaRPr lang="en-US" noProof="1">
              <a:sym typeface="Wingdings" panose="05000000000000000000" pitchFamily="2" charset="2"/>
            </a:endParaRPr>
          </a:p>
          <a:p>
            <a:pPr marL="571500" indent="-571500">
              <a:buFont typeface="Wingdings" panose="05000000000000000000" pitchFamily="2" charset="2"/>
              <a:buChar char="ü"/>
              <a:defRPr/>
            </a:pPr>
            <a:endParaRPr lang="en-US" noProof="1">
              <a:sym typeface="Wingdings" panose="05000000000000000000" pitchFamily="2" charset="2"/>
            </a:endParaRPr>
          </a:p>
          <a:p>
            <a:pPr marL="571500" indent="-571500">
              <a:buFont typeface="Wingdings" panose="05000000000000000000" pitchFamily="2" charset="2"/>
              <a:buChar char="ü"/>
              <a:defRPr/>
            </a:pPr>
            <a:endParaRPr lang="en-US" noProof="1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US" b="1" noProof="1"/>
              <a:t>Base de dados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/>
              <a:t>Mamógrafos digitais de campo total;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1000" noProof="1">
              <a:sym typeface="Wingdings" panose="05000000000000000000" pitchFamily="2" charset="2"/>
            </a:endParaRP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/>
              <a:t>12-bits de resolução de </a:t>
            </a:r>
            <a:r>
              <a:rPr lang="pt-BR" dirty="0" smtClean="0"/>
              <a:t>contraste;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 smtClean="0"/>
              <a:t>Equipamentos:</a:t>
            </a:r>
          </a:p>
          <a:p>
            <a:pPr marL="1250950" lvl="1" indent="552450">
              <a:defRPr/>
            </a:pPr>
            <a:r>
              <a:rPr lang="pt-BR" sz="4400" dirty="0"/>
              <a:t>General Electric (GE);</a:t>
            </a:r>
          </a:p>
          <a:p>
            <a:pPr marL="1250950" lvl="1" indent="552450">
              <a:defRPr/>
            </a:pPr>
            <a:r>
              <a:rPr lang="pt-BR" sz="4400" dirty="0" err="1"/>
              <a:t>Hologic</a:t>
            </a:r>
            <a:r>
              <a:rPr lang="pt-BR" sz="4400" dirty="0"/>
              <a:t>, modelo </a:t>
            </a:r>
            <a:r>
              <a:rPr lang="pt-BR" sz="4400" dirty="0" err="1"/>
              <a:t>Selenia</a:t>
            </a:r>
            <a:r>
              <a:rPr lang="pt-BR" sz="4400" dirty="0"/>
              <a:t> </a:t>
            </a:r>
            <a:r>
              <a:rPr lang="pt-BR" sz="4400" dirty="0" err="1" smtClean="0"/>
              <a:t>Dimensions</a:t>
            </a:r>
            <a:r>
              <a:rPr lang="pt-BR" sz="4400" dirty="0"/>
              <a:t> </a:t>
            </a:r>
            <a:r>
              <a:rPr lang="pt-BR" sz="4400" dirty="0" smtClean="0"/>
              <a:t>(com </a:t>
            </a:r>
            <a:r>
              <a:rPr lang="pt-BR" sz="4400" dirty="0" err="1" smtClean="0"/>
              <a:t>Tomossíntese</a:t>
            </a:r>
            <a:r>
              <a:rPr lang="pt-BR" sz="4400" dirty="0" smtClean="0"/>
              <a:t>);</a:t>
            </a:r>
            <a:endParaRPr lang="pt-BR" sz="4400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1000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1000" dirty="0"/>
          </a:p>
          <a:p>
            <a:pPr>
              <a:defRPr/>
            </a:pPr>
            <a:r>
              <a:rPr lang="en-US" b="1" noProof="1"/>
              <a:t>Filtros </a:t>
            </a:r>
            <a:r>
              <a:rPr lang="en-US" b="1" noProof="1" smtClean="0"/>
              <a:t>Digitais</a:t>
            </a:r>
          </a:p>
          <a:p>
            <a:pPr>
              <a:defRPr/>
            </a:pPr>
            <a:endParaRPr lang="en-US" sz="1000" dirty="0"/>
          </a:p>
          <a:p>
            <a:pPr marL="571500" indent="-571500">
              <a:buFont typeface="Wingdings" panose="05000000000000000000" pitchFamily="2" charset="2"/>
              <a:buChar char="q"/>
              <a:defRPr/>
            </a:pPr>
            <a:r>
              <a:rPr lang="en-US" b="1" dirty="0" err="1"/>
              <a:t>Filtro</a:t>
            </a:r>
            <a:r>
              <a:rPr lang="en-US" b="1" dirty="0"/>
              <a:t> Wiener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t-BR" dirty="0"/>
              <a:t>Possui as características de sinal e </a:t>
            </a:r>
            <a:r>
              <a:rPr lang="pt-BR" dirty="0" smtClean="0"/>
              <a:t>ruído estacionários.</a:t>
            </a:r>
            <a:endParaRPr lang="en-US" noProof="1">
              <a:sym typeface="Wingdings" panose="05000000000000000000" pitchFamily="2" charset="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Espaço Reservado para Texto 4"/>
              <p:cNvSpPr>
                <a:spLocks noGrp="1"/>
              </p:cNvSpPr>
              <p:nvPr>
                <p:ph type="body" sz="quarter" idx="15"/>
              </p:nvPr>
            </p:nvSpPr>
            <p:spPr>
              <a:xfrm>
                <a:off x="10916444" y="7580564"/>
                <a:ext cx="10566400" cy="34440812"/>
              </a:xfrm>
              <a:solidFill>
                <a:schemeClr val="bg1">
                  <a:alpha val="90000"/>
                </a:schemeClr>
              </a:solidFill>
              <a:ln w="76200">
                <a:solidFill>
                  <a:schemeClr val="accent1">
                    <a:lumMod val="75000"/>
                  </a:schemeClr>
                </a:solidFill>
              </a:ln>
            </p:spPr>
            <p:txBody>
              <a:bodyPr anchor="t"/>
              <a:lstStyle/>
              <a:p>
                <a:pPr marL="571500" indent="-571500">
                  <a:buFont typeface="Arial" panose="020B0604020202020204" pitchFamily="34" charset="0"/>
                  <a:buChar char="•"/>
                  <a:defRPr/>
                </a:pPr>
                <a:endParaRPr lang="en-US" sz="1000" dirty="0"/>
              </a:p>
              <a:p>
                <a:pPr marL="571500" indent="-571500">
                  <a:buFont typeface="Arial" panose="020B0604020202020204" pitchFamily="34" charset="0"/>
                  <a:buChar char="•"/>
                  <a:defRPr/>
                </a:pPr>
                <a:r>
                  <a:rPr lang="pt-BR" dirty="0" smtClean="0"/>
                  <a:t>O processo linear aleatório é feito com características espectrais conhecidas;</a:t>
                </a:r>
              </a:p>
              <a:p>
                <a:pPr marL="571500" indent="-571500">
                  <a:buFont typeface="Arial" panose="020B0604020202020204" pitchFamily="34" charset="0"/>
                  <a:buChar char="•"/>
                  <a:defRPr/>
                </a:pPr>
                <a:endParaRPr lang="pt-BR" sz="1000" dirty="0"/>
              </a:p>
              <a:p>
                <a:pPr marL="571500" indent="-571500">
                  <a:buFont typeface="Arial" panose="020B0604020202020204" pitchFamily="34" charset="0"/>
                  <a:buChar char="•"/>
                  <a:defRPr/>
                </a:pPr>
                <a:r>
                  <a:rPr lang="pt-BR" dirty="0"/>
                  <a:t>Tem como requisito ser fisicamente realizável</a:t>
                </a:r>
                <a:r>
                  <a:rPr lang="pt-BR" dirty="0" smtClean="0"/>
                  <a:t>.</a:t>
                </a:r>
              </a:p>
              <a:p>
                <a:pPr>
                  <a:defRPr/>
                </a:pPr>
                <a:endParaRPr lang="en-US" sz="2000" dirty="0" smtClean="0"/>
              </a:p>
              <a:p>
                <a:pPr marL="571500" indent="-571500">
                  <a:buFont typeface="Arial" panose="020B0604020202020204" pitchFamily="34" charset="0"/>
                  <a:buChar char="•"/>
                  <a:defRPr/>
                </a:pPr>
                <a:endParaRPr lang="en-US" sz="1000" b="1" dirty="0"/>
              </a:p>
              <a:p>
                <a:pPr marL="571500" indent="-571500">
                  <a:buFont typeface="Wingdings" panose="05000000000000000000" pitchFamily="2" charset="2"/>
                  <a:buChar char="q"/>
                  <a:defRPr/>
                </a:pPr>
                <a:r>
                  <a:rPr lang="en-US" b="1" dirty="0" err="1" smtClean="0"/>
                  <a:t>Filtro</a:t>
                </a:r>
                <a:r>
                  <a:rPr lang="en-US" b="1" dirty="0" smtClean="0"/>
                  <a:t> </a:t>
                </a:r>
                <a:r>
                  <a:rPr lang="en-US" b="1" dirty="0"/>
                  <a:t>de </a:t>
                </a:r>
                <a:r>
                  <a:rPr lang="en-US" b="1" dirty="0" err="1"/>
                  <a:t>Média</a:t>
                </a:r>
                <a:endParaRPr lang="en-US" b="1" dirty="0"/>
              </a:p>
              <a:p>
                <a:pPr marL="571500" indent="-571500">
                  <a:buFont typeface="Wingdings" panose="05000000000000000000" pitchFamily="2" charset="2"/>
                  <a:buChar char="q"/>
                  <a:defRPr/>
                </a:pPr>
                <a:endParaRPr lang="en-US" sz="1000" b="1" dirty="0"/>
              </a:p>
              <a:p>
                <a:pPr marL="571500" indent="-571500">
                  <a:buFont typeface="Arial" panose="020B0604020202020204" pitchFamily="34" charset="0"/>
                  <a:buChar char="•"/>
                  <a:defRPr/>
                </a:pPr>
                <a:r>
                  <a:rPr lang="pt-BR" dirty="0"/>
                  <a:t>Ele analisa os pixels de toda a vizinhança fazendo uma média de todos eles, inclusive do central. Assim, substitui-se pela média, o pixel estudado.</a:t>
                </a:r>
                <a:endParaRPr lang="en-US" dirty="0"/>
              </a:p>
              <a:p>
                <a:pPr>
                  <a:defRPr/>
                </a:pPr>
                <a:endParaRPr lang="en-US" sz="1000" dirty="0"/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g</m:t>
                      </m:r>
                      <m:d>
                        <m:dPr>
                          <m:ctrlPr>
                            <a:rPr lang="pt-B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B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𝑚𝑛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pt-BR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pt-B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∈</m:t>
                          </m:r>
                          <m:sSub>
                            <m:sSubPr>
                              <m:ctrlPr>
                                <a:rPr lang="pt-B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𝑥𝑦</m:t>
                              </m:r>
                            </m:sub>
                          </m:sSub>
                        </m:sub>
                        <m:sup/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g(</a:t>
                </a:r>
                <a:r>
                  <a:rPr lang="pt-BR" dirty="0" err="1"/>
                  <a:t>x,y</a:t>
                </a:r>
                <a:r>
                  <a:rPr lang="en-US" dirty="0"/>
                  <a:t>) </a:t>
                </a:r>
                <a:r>
                  <a:rPr lang="en-US" dirty="0">
                    <a:sym typeface="Wingdings" panose="05000000000000000000" pitchFamily="2" charset="2"/>
                  </a:rPr>
                  <a:t></a:t>
                </a:r>
                <a:r>
                  <a:rPr lang="en-US" dirty="0"/>
                  <a:t> o </a:t>
                </a:r>
                <a:r>
                  <a:rPr lang="en-US" dirty="0" err="1"/>
                  <a:t>resultado</a:t>
                </a:r>
                <a:r>
                  <a:rPr lang="en-US" dirty="0"/>
                  <a:t> do pixel dado </a:t>
                </a:r>
                <a:r>
                  <a:rPr lang="en-US" dirty="0" err="1"/>
                  <a:t>na</a:t>
                </a:r>
                <a:r>
                  <a:rPr lang="en-US" dirty="0"/>
                  <a:t> </a:t>
                </a:r>
                <a:r>
                  <a:rPr lang="en-US" dirty="0" err="1"/>
                  <a:t>imagem</a:t>
                </a:r>
                <a:r>
                  <a:rPr lang="en-US" dirty="0"/>
                  <a:t> </a:t>
                </a:r>
                <a:r>
                  <a:rPr lang="en-US" dirty="0" err="1"/>
                  <a:t>filtrada</a:t>
                </a:r>
                <a:r>
                  <a:rPr lang="en-US" dirty="0"/>
                  <a:t>;</a:t>
                </a:r>
              </a:p>
              <a:p>
                <a:endParaRPr lang="en-US" sz="1000" dirty="0"/>
              </a:p>
              <a:p>
                <a:r>
                  <a:rPr lang="en-US" dirty="0" err="1"/>
                  <a:t>S</a:t>
                </a:r>
                <a:r>
                  <a:rPr lang="en-US" baseline="-25000" dirty="0" err="1"/>
                  <a:t>xy</a:t>
                </a:r>
                <a:r>
                  <a:rPr lang="en-US" dirty="0"/>
                  <a:t> </a:t>
                </a:r>
                <a:r>
                  <a:rPr lang="en-US" dirty="0">
                    <a:sym typeface="Wingdings" panose="05000000000000000000" pitchFamily="2" charset="2"/>
                  </a:rPr>
                  <a:t></a:t>
                </a:r>
                <a:r>
                  <a:rPr lang="en-US" dirty="0"/>
                  <a:t> conjunto de </a:t>
                </a:r>
                <a:r>
                  <a:rPr lang="en-US" dirty="0" err="1"/>
                  <a:t>coordenadas</a:t>
                </a:r>
                <a:r>
                  <a:rPr lang="en-US" dirty="0"/>
                  <a:t> de </a:t>
                </a:r>
                <a:r>
                  <a:rPr lang="en-US" dirty="0" err="1"/>
                  <a:t>uma</a:t>
                </a:r>
                <a:r>
                  <a:rPr lang="en-US" dirty="0"/>
                  <a:t> </a:t>
                </a:r>
                <a:r>
                  <a:rPr lang="en-US" dirty="0" err="1"/>
                  <a:t>janela</a:t>
                </a:r>
                <a:r>
                  <a:rPr lang="en-US" dirty="0"/>
                  <a:t> </a:t>
                </a:r>
                <a:r>
                  <a:rPr lang="en-US" dirty="0" err="1" smtClean="0"/>
                  <a:t>retangular</a:t>
                </a:r>
                <a:r>
                  <a:rPr lang="en-US" dirty="0" smtClean="0"/>
                  <a:t> </a:t>
                </a:r>
                <a:r>
                  <a:rPr lang="en-US" dirty="0"/>
                  <a:t>de </a:t>
                </a:r>
                <a:r>
                  <a:rPr lang="en-US" dirty="0" err="1"/>
                  <a:t>tamanho</a:t>
                </a:r>
                <a:r>
                  <a:rPr lang="en-US" dirty="0"/>
                  <a:t> </a:t>
                </a:r>
                <a:r>
                  <a:rPr lang="en-US" dirty="0" err="1"/>
                  <a:t>m</a:t>
                </a:r>
                <a:r>
                  <a:rPr lang="en-US" baseline="-25000" dirty="0" err="1"/>
                  <a:t>x</a:t>
                </a:r>
                <a:r>
                  <a:rPr lang="en-US" dirty="0" err="1"/>
                  <a:t>n</a:t>
                </a:r>
                <a:r>
                  <a:rPr lang="en-US" dirty="0"/>
                  <a:t>;</a:t>
                </a:r>
              </a:p>
              <a:p>
                <a:endParaRPr lang="en-US" sz="1000" dirty="0"/>
              </a:p>
              <a:p>
                <a:r>
                  <a:rPr lang="en-US" dirty="0"/>
                  <a:t>f(</a:t>
                </a:r>
                <a:r>
                  <a:rPr lang="en-US" dirty="0" err="1"/>
                  <a:t>s,t</a:t>
                </a:r>
                <a:r>
                  <a:rPr lang="en-US" dirty="0"/>
                  <a:t>) </a:t>
                </a:r>
                <a:r>
                  <a:rPr lang="en-US" dirty="0">
                    <a:sym typeface="Wingdings" panose="05000000000000000000" pitchFamily="2" charset="2"/>
                  </a:rPr>
                  <a:t></a:t>
                </a:r>
                <a:r>
                  <a:rPr lang="en-US" dirty="0"/>
                  <a:t> o valor do pixel original da </a:t>
                </a:r>
                <a:r>
                  <a:rPr lang="en-US" dirty="0" err="1"/>
                  <a:t>imagem</a:t>
                </a:r>
                <a:r>
                  <a:rPr lang="en-US" dirty="0" smtClean="0"/>
                  <a:t>.</a:t>
                </a:r>
              </a:p>
              <a:p>
                <a:endParaRPr lang="en-US" sz="1000" dirty="0"/>
              </a:p>
              <a:p>
                <a:endParaRPr lang="en-US" sz="1000" dirty="0"/>
              </a:p>
              <a:p>
                <a:r>
                  <a:rPr lang="en-US" b="1" dirty="0" err="1" smtClean="0"/>
                  <a:t>Medidas</a:t>
                </a:r>
                <a:r>
                  <a:rPr lang="en-US" b="1" dirty="0" smtClean="0"/>
                  <a:t> </a:t>
                </a:r>
                <a:r>
                  <a:rPr lang="en-US" b="1" dirty="0" err="1" smtClean="0"/>
                  <a:t>Quantitativas</a:t>
                </a:r>
                <a:endParaRPr lang="en-US" b="1" dirty="0" smtClean="0"/>
              </a:p>
              <a:p>
                <a:endParaRPr lang="en-US" sz="1000" b="1" dirty="0"/>
              </a:p>
              <a:p>
                <a:pPr marL="571500" indent="-571500">
                  <a:buFont typeface="Wingdings" panose="05000000000000000000" pitchFamily="2" charset="2"/>
                  <a:buChar char="q"/>
                </a:pPr>
                <a:r>
                  <a:rPr lang="en-US" b="1" dirty="0" err="1" smtClean="0"/>
                  <a:t>Razão</a:t>
                </a:r>
                <a:r>
                  <a:rPr lang="en-US" b="1" dirty="0" smtClean="0"/>
                  <a:t> </a:t>
                </a:r>
                <a:r>
                  <a:rPr lang="en-US" b="1" dirty="0" err="1" smtClean="0"/>
                  <a:t>Contrate</a:t>
                </a:r>
                <a:r>
                  <a:rPr lang="en-US" b="1" dirty="0" smtClean="0"/>
                  <a:t> – </a:t>
                </a:r>
                <a:r>
                  <a:rPr lang="en-US" b="1" dirty="0" err="1" smtClean="0"/>
                  <a:t>Ruído</a:t>
                </a:r>
                <a:endParaRPr lang="en-US" b="1" dirty="0" smtClean="0"/>
              </a:p>
              <a:p>
                <a:pPr marL="571500" indent="-571500">
                  <a:buFont typeface="Wingdings" panose="05000000000000000000" pitchFamily="2" charset="2"/>
                  <a:buChar char="q"/>
                </a:pPr>
                <a:endParaRPr lang="en-US" sz="1000" b="1" dirty="0" smtClean="0"/>
              </a:p>
              <a:p>
                <a:pPr marL="571500" indent="-571500">
                  <a:buFont typeface="Arial" panose="020B0604020202020204" pitchFamily="34" charset="0"/>
                  <a:buChar char="•"/>
                </a:pPr>
                <a:r>
                  <a:rPr lang="en-US" dirty="0"/>
                  <a:t>Um </a:t>
                </a:r>
                <a:r>
                  <a:rPr lang="en-US" dirty="0" err="1"/>
                  <a:t>maior</a:t>
                </a:r>
                <a:r>
                  <a:rPr lang="en-US" dirty="0"/>
                  <a:t> CNR </a:t>
                </a:r>
                <a:r>
                  <a:rPr lang="en-US" dirty="0" err="1"/>
                  <a:t>significa</a:t>
                </a:r>
                <a:r>
                  <a:rPr lang="en-US" dirty="0"/>
                  <a:t> </a:t>
                </a:r>
                <a:r>
                  <a:rPr lang="en-US" dirty="0" err="1"/>
                  <a:t>uma</a:t>
                </a:r>
                <a:r>
                  <a:rPr lang="en-US" dirty="0"/>
                  <a:t> </a:t>
                </a:r>
                <a:r>
                  <a:rPr lang="en-US" dirty="0" err="1"/>
                  <a:t>maior</a:t>
                </a:r>
                <a:r>
                  <a:rPr lang="en-US" dirty="0"/>
                  <a:t> </a:t>
                </a:r>
                <a:r>
                  <a:rPr lang="en-US" dirty="0" err="1"/>
                  <a:t>qualidade</a:t>
                </a:r>
                <a:r>
                  <a:rPr lang="en-US" dirty="0"/>
                  <a:t> de </a:t>
                </a:r>
                <a:r>
                  <a:rPr lang="en-US" dirty="0" err="1"/>
                  <a:t>imagem</a:t>
                </a:r>
                <a:r>
                  <a:rPr lang="en-US" dirty="0"/>
                  <a:t>. </a:t>
                </a:r>
              </a:p>
              <a:p>
                <a:pPr marL="571500" indent="-571500">
                  <a:buFont typeface="Arial" panose="020B0604020202020204" pitchFamily="34" charset="0"/>
                  <a:buChar char="•"/>
                </a:pPr>
                <a:endParaRPr lang="pt-BR" sz="4000" b="1" i="1" dirty="0" smtClean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/>
                        <m:t>𝐶𝑁𝑅</m:t>
                      </m:r>
                      <m:r>
                        <a:rPr lang="pt-BR"/>
                        <m:t>=</m:t>
                      </m:r>
                      <m:f>
                        <m:fPr>
                          <m:ctrlPr>
                            <a:rPr lang="pt-BR"/>
                          </m:ctrlPr>
                        </m:fPr>
                        <m:num>
                          <m:r>
                            <a:rPr lang="pt-BR"/>
                            <m:t>𝑚𝑒𝑑</m:t>
                          </m:r>
                          <m:d>
                            <m:dPr>
                              <m:ctrlPr>
                                <a:rPr lang="pt-BR"/>
                              </m:ctrlPr>
                            </m:dPr>
                            <m:e>
                              <m:r>
                                <a:rPr lang="pt-BR"/>
                                <m:t>𝑠𝑖𝑛𝑎𝑙</m:t>
                              </m:r>
                            </m:e>
                          </m:d>
                          <m:r>
                            <a:rPr lang="pt-BR"/>
                            <m:t>−</m:t>
                          </m:r>
                          <m:r>
                            <a:rPr lang="pt-BR"/>
                            <m:t>𝑚𝑒𝑑</m:t>
                          </m:r>
                          <m:r>
                            <a:rPr lang="pt-BR"/>
                            <m:t>(</m:t>
                          </m:r>
                          <m:r>
                            <a:rPr lang="pt-BR"/>
                            <m:t>𝑓𝑢𝑛𝑑𝑜</m:t>
                          </m:r>
                          <m:r>
                            <a:rPr lang="pt-BR"/>
                            <m:t>)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pt-BR"/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pt-BR"/>
                                  </m:ctrlPr>
                                </m:fPr>
                                <m:num>
                                  <m:r>
                                    <a:rPr lang="pt-BR"/>
                                    <m:t>𝐷𝑃</m:t>
                                  </m:r>
                                  <m:d>
                                    <m:dPr>
                                      <m:ctrlPr>
                                        <a:rPr lang="pt-BR"/>
                                      </m:ctrlPr>
                                    </m:dPr>
                                    <m:e>
                                      <m:r>
                                        <a:rPr lang="pt-BR"/>
                                        <m:t>𝑠𝑖𝑛𝑎𝑙</m:t>
                                      </m:r>
                                    </m:e>
                                  </m:d>
                                  <m:r>
                                    <a:rPr lang="pt-BR"/>
                                    <m:t>−</m:t>
                                  </m:r>
                                  <m:r>
                                    <a:rPr lang="pt-BR"/>
                                    <m:t>𝐷𝑃</m:t>
                                  </m:r>
                                  <m:r>
                                    <a:rPr lang="pt-BR"/>
                                    <m:t>(</m:t>
                                  </m:r>
                                  <m:r>
                                    <a:rPr lang="pt-BR"/>
                                    <m:t>𝑓𝑢𝑛𝑑𝑜</m:t>
                                  </m:r>
                                  <m:r>
                                    <a:rPr lang="pt-BR"/>
                                    <m:t>)</m:t>
                                  </m:r>
                                </m:num>
                                <m:den>
                                  <m:r>
                                    <a:rPr lang="pt-BR"/>
                                    <m:t>2</m:t>
                                  </m:r>
                                </m:den>
                              </m:f>
                            </m:e>
                          </m:rad>
                        </m:den>
                      </m:f>
                    </m:oMath>
                  </m:oMathPara>
                </a14:m>
                <a:endParaRPr lang="en-US" b="1" u="sng" dirty="0"/>
              </a:p>
              <a:p>
                <a:endParaRPr lang="en-US" sz="2400" b="1" u="sng" dirty="0"/>
              </a:p>
              <a:p>
                <a:r>
                  <a:rPr lang="en-US" u="sng" dirty="0" smtClean="0"/>
                  <a:t>DP</a:t>
                </a:r>
                <a:r>
                  <a:rPr lang="en-US" dirty="0">
                    <a:sym typeface="Wingdings" panose="05000000000000000000" pitchFamily="2" charset="2"/>
                  </a:rPr>
                  <a:t> </a:t>
                </a:r>
                <a:r>
                  <a:rPr lang="en-US" dirty="0" smtClean="0">
                    <a:sym typeface="Wingdings" panose="05000000000000000000" pitchFamily="2" charset="2"/>
                  </a:rPr>
                  <a:t> </a:t>
                </a:r>
                <a:r>
                  <a:rPr lang="en-US" dirty="0" err="1" smtClean="0">
                    <a:sym typeface="Wingdings" panose="05000000000000000000" pitchFamily="2" charset="2"/>
                  </a:rPr>
                  <a:t>desvio-padrão</a:t>
                </a:r>
                <a:r>
                  <a:rPr lang="en-US" sz="4800" dirty="0" smtClean="0">
                    <a:sym typeface="Wingdings" panose="05000000000000000000" pitchFamily="2" charset="2"/>
                  </a:rPr>
                  <a:t>;</a:t>
                </a:r>
              </a:p>
              <a:p>
                <a:endParaRPr lang="en-US" sz="1000" dirty="0" smtClean="0">
                  <a:sym typeface="Wingdings" panose="05000000000000000000" pitchFamily="2" charset="2"/>
                </a:endParaRPr>
              </a:p>
              <a:p>
                <a:r>
                  <a:rPr lang="en-US" u="sng" dirty="0" smtClean="0">
                    <a:sym typeface="Wingdings" panose="05000000000000000000" pitchFamily="2" charset="2"/>
                  </a:rPr>
                  <a:t>med</a:t>
                </a:r>
                <a:r>
                  <a:rPr lang="en-US" dirty="0">
                    <a:sym typeface="Wingdings" panose="05000000000000000000" pitchFamily="2" charset="2"/>
                  </a:rPr>
                  <a:t> </a:t>
                </a:r>
                <a:r>
                  <a:rPr lang="en-US" dirty="0" smtClean="0">
                    <a:sym typeface="Wingdings" panose="05000000000000000000" pitchFamily="2" charset="2"/>
                  </a:rPr>
                  <a:t>valor de media dos pixels</a:t>
                </a:r>
                <a:r>
                  <a:rPr lang="en-US" sz="4800" dirty="0" smtClean="0">
                    <a:sym typeface="Wingdings" panose="05000000000000000000" pitchFamily="2" charset="2"/>
                  </a:rPr>
                  <a:t>.</a:t>
                </a:r>
              </a:p>
              <a:p>
                <a:endParaRPr lang="en-US" sz="1000" dirty="0" smtClean="0">
                  <a:sym typeface="Wingdings" panose="05000000000000000000" pitchFamily="2" charset="2"/>
                </a:endParaRPr>
              </a:p>
              <a:p>
                <a:pPr marL="571500" indent="-57150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ym typeface="Wingdings" panose="05000000000000000000" pitchFamily="2" charset="2"/>
                  </a:rPr>
                  <a:t>O </a:t>
                </a:r>
                <a:r>
                  <a:rPr lang="en-US" dirty="0" err="1" smtClean="0">
                    <a:sym typeface="Wingdings" panose="05000000000000000000" pitchFamily="2" charset="2"/>
                  </a:rPr>
                  <a:t>sinal</a:t>
                </a:r>
                <a:r>
                  <a:rPr lang="en-US" dirty="0" smtClean="0">
                    <a:sym typeface="Wingdings" panose="05000000000000000000" pitchFamily="2" charset="2"/>
                  </a:rPr>
                  <a:t> </a:t>
                </a:r>
                <a:r>
                  <a:rPr lang="en-US" dirty="0" err="1" smtClean="0">
                    <a:sym typeface="Wingdings" panose="05000000000000000000" pitchFamily="2" charset="2"/>
                  </a:rPr>
                  <a:t>citado</a:t>
                </a:r>
                <a:r>
                  <a:rPr lang="en-US" dirty="0" smtClean="0">
                    <a:sym typeface="Wingdings" panose="05000000000000000000" pitchFamily="2" charset="2"/>
                  </a:rPr>
                  <a:t> é a </a:t>
                </a:r>
                <a:r>
                  <a:rPr lang="en-US" dirty="0" err="1" smtClean="0">
                    <a:sym typeface="Wingdings" panose="05000000000000000000" pitchFamily="2" charset="2"/>
                  </a:rPr>
                  <a:t>região</a:t>
                </a:r>
                <a:r>
                  <a:rPr lang="en-US" dirty="0" smtClean="0">
                    <a:sym typeface="Wingdings" panose="05000000000000000000" pitchFamily="2" charset="2"/>
                  </a:rPr>
                  <a:t> de </a:t>
                </a:r>
                <a:r>
                  <a:rPr lang="en-US" dirty="0" err="1" smtClean="0">
                    <a:sym typeface="Wingdings" panose="05000000000000000000" pitchFamily="2" charset="2"/>
                  </a:rPr>
                  <a:t>interesse</a:t>
                </a:r>
                <a:r>
                  <a:rPr lang="en-US" dirty="0" smtClean="0">
                    <a:sym typeface="Wingdings" panose="05000000000000000000" pitchFamily="2" charset="2"/>
                  </a:rPr>
                  <a:t>, </a:t>
                </a:r>
                <a:r>
                  <a:rPr lang="en-US" dirty="0" err="1" smtClean="0">
                    <a:sym typeface="Wingdings" panose="05000000000000000000" pitchFamily="2" charset="2"/>
                  </a:rPr>
                  <a:t>ou</a:t>
                </a:r>
                <a:r>
                  <a:rPr lang="en-US" dirty="0" smtClean="0">
                    <a:sym typeface="Wingdings" panose="05000000000000000000" pitchFamily="2" charset="2"/>
                  </a:rPr>
                  <a:t> </a:t>
                </a:r>
                <a:r>
                  <a:rPr lang="en-US" dirty="0" err="1" smtClean="0">
                    <a:sym typeface="Wingdings" panose="05000000000000000000" pitchFamily="2" charset="2"/>
                  </a:rPr>
                  <a:t>seja</a:t>
                </a:r>
                <a:r>
                  <a:rPr lang="en-US" dirty="0" smtClean="0">
                    <a:sym typeface="Wingdings" panose="05000000000000000000" pitchFamily="2" charset="2"/>
                  </a:rPr>
                  <a:t>,</a:t>
                </a:r>
                <a:r>
                  <a:rPr lang="pt-BR" dirty="0">
                    <a:sym typeface="Wingdings" panose="05000000000000000000" pitchFamily="2" charset="2"/>
                  </a:rPr>
                  <a:t> </a:t>
                </a:r>
                <a:r>
                  <a:rPr lang="pt-BR" dirty="0" smtClean="0">
                    <a:sym typeface="Wingdings" panose="05000000000000000000" pitchFamily="2" charset="2"/>
                  </a:rPr>
                  <a:t>foi selecionada </a:t>
                </a:r>
                <a:r>
                  <a:rPr lang="pt-BR" dirty="0">
                    <a:sym typeface="Wingdings" panose="05000000000000000000" pitchFamily="2" charset="2"/>
                  </a:rPr>
                  <a:t>uma parte dessa região e uma da região do fundo para o cálculo do valor de média de pixels e do desvio padrão</a:t>
                </a:r>
                <a:r>
                  <a:rPr lang="pt-BR" dirty="0" smtClean="0">
                    <a:sym typeface="Wingdings" panose="05000000000000000000" pitchFamily="2" charset="2"/>
                  </a:rPr>
                  <a:t>.</a:t>
                </a:r>
                <a:endParaRPr lang="en-US" sz="4800" dirty="0" smtClean="0"/>
              </a:p>
              <a:p>
                <a:endParaRPr lang="en-US" sz="1000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sz="2400" dirty="0" smtClean="0"/>
              </a:p>
              <a:p>
                <a:endParaRPr lang="en-US" sz="2400" dirty="0" smtClean="0"/>
              </a:p>
              <a:p>
                <a:r>
                  <a:rPr lang="en-US" sz="4000" b="1" dirty="0" smtClean="0"/>
                  <a:t>Fig. 1</a:t>
                </a:r>
                <a:r>
                  <a:rPr lang="en-US" sz="3600" b="1" dirty="0" smtClean="0"/>
                  <a:t>. </a:t>
                </a:r>
                <a:r>
                  <a:rPr lang="pt-BR" sz="3600" dirty="0"/>
                  <a:t>Equipamento GE: A – Imagem original; B – Imagem com aplicação do filtro </a:t>
                </a:r>
                <a:r>
                  <a:rPr lang="pt-BR" sz="3600"/>
                  <a:t>de </a:t>
                </a:r>
                <a:r>
                  <a:rPr lang="pt-BR" sz="3600" smtClean="0"/>
                  <a:t>Média</a:t>
                </a:r>
                <a:r>
                  <a:rPr lang="pt-BR" sz="3600" dirty="0"/>
                  <a:t>; C – Imagem original </a:t>
                </a:r>
                <a:r>
                  <a:rPr lang="pt-BR" sz="3600" dirty="0" smtClean="0"/>
                  <a:t>com aplicação </a:t>
                </a:r>
                <a:r>
                  <a:rPr lang="pt-BR" sz="3600" dirty="0"/>
                  <a:t>do filtro de </a:t>
                </a:r>
                <a:r>
                  <a:rPr lang="pt-BR" sz="3600" dirty="0" err="1" smtClean="0"/>
                  <a:t>Wiener</a:t>
                </a:r>
                <a:r>
                  <a:rPr lang="pt-BR" sz="3600" dirty="0" smtClean="0"/>
                  <a:t>.</a:t>
                </a:r>
              </a:p>
              <a:p>
                <a:r>
                  <a:rPr lang="pt-BR" dirty="0" smtClean="0"/>
                  <a:t> </a:t>
                </a:r>
                <a:endParaRPr lang="en-US" dirty="0" smtClean="0"/>
              </a:p>
            </p:txBody>
          </p:sp>
        </mc:Choice>
        <mc:Fallback>
          <p:sp>
            <p:nvSpPr>
              <p:cNvPr id="5" name="Espaço Reservado para Texto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5"/>
              </p:nvPr>
            </p:nvSpPr>
            <p:spPr>
              <a:xfrm>
                <a:off x="10916444" y="7580564"/>
                <a:ext cx="10566400" cy="34440812"/>
              </a:xfrm>
              <a:blipFill>
                <a:blip r:embed="rId3"/>
                <a:stretch>
                  <a:fillRect l="-1031" r="-974"/>
                </a:stretch>
              </a:blipFill>
              <a:ln w="76200"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54" name="Espaço Reservado para Conteúdo 5"/>
          <p:cNvSpPr>
            <a:spLocks noGrp="1"/>
          </p:cNvSpPr>
          <p:nvPr>
            <p:ph sz="quarter" idx="17"/>
          </p:nvPr>
        </p:nvSpPr>
        <p:spPr bwMode="auto">
          <a:xfrm>
            <a:off x="5458222" y="5285291"/>
            <a:ext cx="22743797" cy="145126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pt-BR" altLang="pt-BR" baseline="36000" dirty="0"/>
              <a:t>1</a:t>
            </a:r>
            <a:r>
              <a:rPr lang="pt-BR" altLang="pt-BR" sz="3700" dirty="0"/>
              <a:t>Instituto de Física, Universidade Federal de Uberlândia, Uberlândia, Minas Gerais, Brasil.</a:t>
            </a:r>
          </a:p>
          <a:p>
            <a:pPr marL="0" indent="0">
              <a:spcBef>
                <a:spcPct val="0"/>
              </a:spcBef>
              <a:buNone/>
            </a:pPr>
            <a:r>
              <a:rPr lang="pt-BR" altLang="pt-BR" dirty="0"/>
              <a:t>²</a:t>
            </a:r>
            <a:r>
              <a:rPr lang="pt-BR" altLang="pt-BR" sz="3700" dirty="0"/>
              <a:t>Faculdade de Engenharia Elétrica, Universidade Federal de Uberlândia, Uberlândia, Minas Gerais, Brasil</a:t>
            </a:r>
            <a:r>
              <a:rPr lang="pt-BR" altLang="pt-BR" sz="4800" baseline="36000" dirty="0"/>
              <a:t>.</a:t>
            </a:r>
            <a:endParaRPr lang="pt-BR" alt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9"/>
          </p:nvPr>
        </p:nvSpPr>
        <p:spPr>
          <a:xfrm>
            <a:off x="178707" y="7606720"/>
            <a:ext cx="10566400" cy="1049338"/>
          </a:xfrm>
        </p:spPr>
        <p:txBody>
          <a:bodyPr/>
          <a:lstStyle/>
          <a:p>
            <a:pPr>
              <a:defRPr/>
            </a:pPr>
            <a:r>
              <a:rPr dirty="0"/>
              <a:t>Intr</a:t>
            </a:r>
            <a:r>
              <a:rPr lang="pt-BR" dirty="0"/>
              <a:t>odução</a:t>
            </a:r>
            <a:endParaRPr dirty="0"/>
          </a:p>
        </p:txBody>
      </p:sp>
      <p:sp>
        <p:nvSpPr>
          <p:cNvPr id="8" name="Espaço Reservado para Texto 7"/>
          <p:cNvSpPr>
            <a:spLocks noGrp="1"/>
          </p:cNvSpPr>
          <p:nvPr>
            <p:ph type="body" sz="quarter" idx="25"/>
          </p:nvPr>
        </p:nvSpPr>
        <p:spPr>
          <a:xfrm>
            <a:off x="21657866" y="7580563"/>
            <a:ext cx="10566400" cy="34440813"/>
          </a:xfrm>
        </p:spPr>
        <p:txBody>
          <a:bodyPr/>
          <a:lstStyle/>
          <a:p>
            <a:pPr lvl="0" algn="ctr">
              <a:defRPr/>
            </a:pPr>
            <a:endParaRPr lang="en-US" sz="2000" dirty="0"/>
          </a:p>
          <a:p>
            <a:pPr>
              <a:defRPr/>
            </a:pPr>
            <a:endParaRPr lang="pt-BR" sz="3200" b="1" dirty="0" smtClean="0"/>
          </a:p>
          <a:p>
            <a:pPr>
              <a:defRPr/>
            </a:pPr>
            <a:endParaRPr lang="pt-BR" sz="3200" b="1" dirty="0"/>
          </a:p>
          <a:p>
            <a:pPr>
              <a:defRPr/>
            </a:pPr>
            <a:endParaRPr lang="pt-BR" sz="3200" b="1" dirty="0" smtClean="0"/>
          </a:p>
          <a:p>
            <a:pPr>
              <a:defRPr/>
            </a:pPr>
            <a:endParaRPr lang="pt-BR" sz="3200" b="1" dirty="0"/>
          </a:p>
          <a:p>
            <a:pPr>
              <a:defRPr/>
            </a:pPr>
            <a:endParaRPr lang="pt-BR" sz="3200" b="1" dirty="0" smtClean="0"/>
          </a:p>
          <a:p>
            <a:pPr>
              <a:defRPr/>
            </a:pPr>
            <a:endParaRPr lang="pt-BR" sz="3200" b="1" dirty="0"/>
          </a:p>
          <a:p>
            <a:pPr>
              <a:defRPr/>
            </a:pPr>
            <a:endParaRPr lang="pt-BR" sz="3200" b="1" dirty="0" smtClean="0"/>
          </a:p>
          <a:p>
            <a:pPr>
              <a:defRPr/>
            </a:pPr>
            <a:endParaRPr lang="pt-BR" sz="3200" b="1" dirty="0"/>
          </a:p>
          <a:p>
            <a:pPr>
              <a:defRPr/>
            </a:pPr>
            <a:r>
              <a:rPr lang="pt-BR" sz="3600" b="1" dirty="0" smtClean="0"/>
              <a:t>Fig</a:t>
            </a:r>
            <a:r>
              <a:rPr lang="pt-BR" sz="3600" b="1" dirty="0"/>
              <a:t>. </a:t>
            </a:r>
            <a:r>
              <a:rPr lang="pt-BR" sz="3600" b="1" dirty="0" smtClean="0"/>
              <a:t>2</a:t>
            </a:r>
            <a:r>
              <a:rPr lang="pt-BR" sz="3600" dirty="0"/>
              <a:t>.</a:t>
            </a:r>
            <a:r>
              <a:rPr lang="pt-BR" sz="3600" dirty="0" smtClean="0"/>
              <a:t> </a:t>
            </a:r>
            <a:r>
              <a:rPr lang="pt-BR" sz="3600" dirty="0"/>
              <a:t>Equipamento </a:t>
            </a:r>
            <a:r>
              <a:rPr lang="pt-BR" sz="3600" dirty="0" err="1"/>
              <a:t>Hologic</a:t>
            </a:r>
            <a:r>
              <a:rPr lang="pt-BR" sz="3600" dirty="0"/>
              <a:t>, imagens 2D: A – Imagem original; B – Imagem com aplicação do filtro de </a:t>
            </a:r>
            <a:r>
              <a:rPr lang="pt-BR" sz="3600" dirty="0" smtClean="0"/>
              <a:t>Média</a:t>
            </a:r>
            <a:r>
              <a:rPr lang="pt-BR" sz="3600" dirty="0"/>
              <a:t>; C – Imagem original com aplicação do filtro de </a:t>
            </a:r>
            <a:r>
              <a:rPr lang="pt-BR" sz="3600" dirty="0" err="1"/>
              <a:t>Wiener</a:t>
            </a:r>
            <a:r>
              <a:rPr lang="pt-BR" sz="3600" dirty="0"/>
              <a:t>.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sz="700" dirty="0"/>
          </a:p>
          <a:p>
            <a:pPr>
              <a:defRPr/>
            </a:pPr>
            <a:endParaRPr lang="en-US" sz="1800" dirty="0"/>
          </a:p>
          <a:p>
            <a:pPr>
              <a:defRPr/>
            </a:pPr>
            <a:endParaRPr lang="pt-BR" sz="3200" b="1" dirty="0" smtClean="0"/>
          </a:p>
          <a:p>
            <a:pPr>
              <a:defRPr/>
            </a:pPr>
            <a:endParaRPr lang="pt-BR" sz="3200" b="1" dirty="0"/>
          </a:p>
          <a:p>
            <a:pPr>
              <a:defRPr/>
            </a:pPr>
            <a:endParaRPr lang="pt-BR" sz="3200" b="1" dirty="0" smtClean="0"/>
          </a:p>
          <a:p>
            <a:pPr>
              <a:defRPr/>
            </a:pPr>
            <a:endParaRPr lang="pt-BR" sz="3200" b="1" dirty="0"/>
          </a:p>
          <a:p>
            <a:pPr>
              <a:defRPr/>
            </a:pPr>
            <a:endParaRPr lang="pt-BR" sz="3200" b="1" dirty="0" smtClean="0"/>
          </a:p>
          <a:p>
            <a:pPr>
              <a:defRPr/>
            </a:pPr>
            <a:endParaRPr lang="pt-BR" sz="3200" b="1" dirty="0"/>
          </a:p>
          <a:p>
            <a:pPr>
              <a:defRPr/>
            </a:pPr>
            <a:endParaRPr lang="pt-BR" sz="3200" b="1" dirty="0" smtClean="0"/>
          </a:p>
          <a:p>
            <a:pPr>
              <a:defRPr/>
            </a:pPr>
            <a:r>
              <a:rPr lang="pt-BR" sz="3600" b="1" dirty="0" smtClean="0"/>
              <a:t>Fig</a:t>
            </a:r>
            <a:r>
              <a:rPr lang="pt-BR" sz="3600" b="1" dirty="0"/>
              <a:t>. </a:t>
            </a:r>
            <a:r>
              <a:rPr lang="pt-BR" sz="3600" b="1" dirty="0" smtClean="0"/>
              <a:t>3. </a:t>
            </a:r>
            <a:r>
              <a:rPr lang="pt-BR" sz="3600" dirty="0"/>
              <a:t>Equipamento </a:t>
            </a:r>
            <a:r>
              <a:rPr lang="pt-BR" sz="3600" dirty="0" err="1"/>
              <a:t>Hologic</a:t>
            </a:r>
            <a:r>
              <a:rPr lang="pt-BR" sz="3600" dirty="0"/>
              <a:t>, imagens 3D, com o recurso da </a:t>
            </a:r>
            <a:r>
              <a:rPr lang="pt-BR" sz="3600" dirty="0" err="1"/>
              <a:t>tomossíntese</a:t>
            </a:r>
            <a:r>
              <a:rPr lang="pt-BR" sz="3600" dirty="0"/>
              <a:t>: A – Imagem original; B – Imagem com aplicação do filtro de </a:t>
            </a:r>
            <a:r>
              <a:rPr lang="pt-BR" sz="3600" dirty="0" smtClean="0"/>
              <a:t>Média</a:t>
            </a:r>
            <a:r>
              <a:rPr lang="pt-BR" sz="3600" dirty="0"/>
              <a:t>; C – Imagem original com aplicação do filtro de </a:t>
            </a:r>
            <a:r>
              <a:rPr lang="pt-BR" sz="3600" dirty="0" err="1"/>
              <a:t>Wiener</a:t>
            </a:r>
            <a:r>
              <a:rPr lang="pt-BR" sz="3600" dirty="0"/>
              <a:t>. </a:t>
            </a:r>
          </a:p>
          <a:p>
            <a:pPr>
              <a:defRPr/>
            </a:pPr>
            <a:endParaRPr lang="en-US" sz="3600" b="1" dirty="0"/>
          </a:p>
          <a:p>
            <a:pPr>
              <a:defRPr/>
            </a:pPr>
            <a:r>
              <a:rPr lang="en-US" sz="3600" b="1" dirty="0" smtClean="0"/>
              <a:t>TABELA</a:t>
            </a:r>
            <a:r>
              <a:rPr lang="en-US" sz="3600" b="1" dirty="0" smtClean="0"/>
              <a:t> I.</a:t>
            </a:r>
            <a:r>
              <a:rPr lang="en-US" sz="3600" dirty="0" smtClean="0"/>
              <a:t> </a:t>
            </a:r>
            <a:r>
              <a:rPr lang="pt-BR" sz="3600" dirty="0" smtClean="0"/>
              <a:t>Cálculo do CNR para as diferentes imagens originais e com a aplicação dos filtros </a:t>
            </a:r>
            <a:r>
              <a:rPr lang="en-US" sz="3600" dirty="0" smtClean="0"/>
              <a:t>.</a:t>
            </a:r>
          </a:p>
          <a:p>
            <a:pPr lvl="0">
              <a:defRPr/>
            </a:pPr>
            <a:endParaRPr lang="en-US" sz="3600" dirty="0" smtClean="0"/>
          </a:p>
          <a:p>
            <a:pPr lvl="0">
              <a:defRPr/>
            </a:pPr>
            <a:endParaRPr lang="en-US" sz="3600" dirty="0"/>
          </a:p>
          <a:p>
            <a:pPr lvl="0">
              <a:defRPr/>
            </a:pPr>
            <a:endParaRPr lang="en-US" sz="3600" dirty="0" smtClean="0"/>
          </a:p>
          <a:p>
            <a:pPr lvl="0">
              <a:defRPr/>
            </a:pPr>
            <a:endParaRPr lang="en-US" sz="3600" dirty="0" smtClean="0"/>
          </a:p>
          <a:p>
            <a:pPr lvl="0">
              <a:defRPr/>
            </a:pPr>
            <a:endParaRPr lang="en-US" sz="3600" dirty="0" smtClean="0"/>
          </a:p>
          <a:p>
            <a:pPr lvl="0">
              <a:defRPr/>
            </a:pPr>
            <a:endParaRPr lang="en-US" sz="3600" dirty="0" smtClean="0"/>
          </a:p>
          <a:p>
            <a:pPr lvl="0">
              <a:defRPr/>
            </a:pPr>
            <a:endParaRPr lang="en-US" sz="3600" dirty="0" smtClean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sz="2800" dirty="0"/>
          </a:p>
          <a:p>
            <a:pPr>
              <a:defRPr/>
            </a:pPr>
            <a:endParaRPr lang="en-US" sz="400" dirty="0" smtClean="0"/>
          </a:p>
          <a:p>
            <a:pPr>
              <a:defRPr/>
            </a:pPr>
            <a:r>
              <a:rPr lang="pt-BR" dirty="0"/>
              <a:t>Com a análise dos resultados </a:t>
            </a:r>
            <a:r>
              <a:rPr lang="pt-BR" dirty="0" smtClean="0"/>
              <a:t>obtidos,</a:t>
            </a:r>
            <a:r>
              <a:rPr lang="pt-BR" dirty="0"/>
              <a:t> </a:t>
            </a:r>
            <a:r>
              <a:rPr lang="pt-BR" dirty="0" smtClean="0"/>
              <a:t>independente </a:t>
            </a:r>
            <a:r>
              <a:rPr lang="pt-BR" dirty="0"/>
              <a:t>do equipamento, em todas as imagens processadas com os filtros, houve aumento dos valores de CNR, comprovando uma melhora na qualidade da imagem, o que nos mostra uma maior eficiência com a aplicação desses filtros </a:t>
            </a:r>
            <a:r>
              <a:rPr lang="pt-BR" dirty="0" smtClean="0"/>
              <a:t>digitais. Também concluímos que o filtro de Média obteve um melhor desempenho.</a:t>
            </a:r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endParaRPr lang="pt-BR" sz="1600" dirty="0"/>
          </a:p>
          <a:p>
            <a:pPr>
              <a:defRPr/>
            </a:pPr>
            <a:endParaRPr lang="pt-BR" sz="1200" dirty="0"/>
          </a:p>
          <a:p>
            <a:pPr>
              <a:defRPr/>
            </a:pPr>
            <a:endParaRPr lang="en-US" sz="1000" dirty="0"/>
          </a:p>
          <a:p>
            <a:pPr>
              <a:defRPr/>
            </a:pPr>
            <a:endParaRPr lang="pt-BR" sz="1400" dirty="0" smtClean="0"/>
          </a:p>
          <a:p>
            <a:pPr>
              <a:defRPr/>
            </a:pPr>
            <a:r>
              <a:rPr lang="pt-BR" sz="4000" dirty="0" smtClean="0"/>
              <a:t>Agradecemos ao </a:t>
            </a:r>
            <a:r>
              <a:rPr lang="pt-BR" sz="4000" dirty="0"/>
              <a:t>Instituto de Radiologia (</a:t>
            </a:r>
            <a:r>
              <a:rPr lang="pt-BR" sz="4000" dirty="0" err="1"/>
              <a:t>InRad</a:t>
            </a:r>
            <a:r>
              <a:rPr lang="pt-BR" sz="4000" dirty="0"/>
              <a:t>) do Hospital de Clínicas da Faculdade de Medicina de São Paulo (HCFMUSP) e da Universidade Federal de São Paulo pela ajuda na aquisição das imagens. </a:t>
            </a:r>
            <a:endParaRPr lang="en-US" sz="4000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26"/>
          </p:nvPr>
        </p:nvSpPr>
        <p:spPr>
          <a:xfrm>
            <a:off x="132846" y="32473851"/>
            <a:ext cx="10566400" cy="1049338"/>
          </a:xfrm>
        </p:spPr>
        <p:txBody>
          <a:bodyPr/>
          <a:lstStyle/>
          <a:p>
            <a:pPr>
              <a:defRPr/>
            </a:pPr>
            <a:r>
              <a:rPr lang="pt-BR" dirty="0"/>
              <a:t>Materiais e Métodos</a:t>
            </a:r>
            <a:endParaRPr dirty="0"/>
          </a:p>
        </p:txBody>
      </p:sp>
      <p:sp>
        <p:nvSpPr>
          <p:cNvPr id="10" name="Espaço Reservado para Conteúdo 9"/>
          <p:cNvSpPr>
            <a:spLocks noGrp="1"/>
          </p:cNvSpPr>
          <p:nvPr>
            <p:ph sz="quarter" idx="27"/>
          </p:nvPr>
        </p:nvSpPr>
        <p:spPr>
          <a:xfrm>
            <a:off x="10954137" y="32473851"/>
            <a:ext cx="10566400" cy="1049338"/>
          </a:xfrm>
        </p:spPr>
        <p:txBody>
          <a:bodyPr/>
          <a:lstStyle/>
          <a:p>
            <a:pPr>
              <a:defRPr/>
            </a:pPr>
            <a:r>
              <a:rPr dirty="0" smtClean="0"/>
              <a:t>Resultados e Discussões</a:t>
            </a:r>
            <a:endParaRPr dirty="0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30"/>
          </p:nvPr>
        </p:nvSpPr>
        <p:spPr>
          <a:xfrm>
            <a:off x="21633616" y="29710138"/>
            <a:ext cx="10566400" cy="1047750"/>
          </a:xfrm>
        </p:spPr>
        <p:txBody>
          <a:bodyPr/>
          <a:lstStyle/>
          <a:p>
            <a:pPr>
              <a:defRPr/>
            </a:pPr>
            <a:r>
              <a:rPr dirty="0" smtClean="0"/>
              <a:t>Conclusão</a:t>
            </a:r>
            <a:endParaRPr dirty="0"/>
          </a:p>
        </p:txBody>
      </p:sp>
      <p:sp>
        <p:nvSpPr>
          <p:cNvPr id="47" name="Espaço Reservado para Conteúdo 11"/>
          <p:cNvSpPr>
            <a:spLocks noGrp="1"/>
          </p:cNvSpPr>
          <p:nvPr>
            <p:ph sz="quarter" idx="30"/>
          </p:nvPr>
        </p:nvSpPr>
        <p:spPr>
          <a:xfrm>
            <a:off x="21657866" y="37312146"/>
            <a:ext cx="10566400" cy="1047750"/>
          </a:xfrm>
        </p:spPr>
        <p:txBody>
          <a:bodyPr/>
          <a:lstStyle/>
          <a:p>
            <a:pPr>
              <a:defRPr/>
            </a:pPr>
            <a:r>
              <a:rPr dirty="0" smtClean="0"/>
              <a:t>Agradecimentos</a:t>
            </a:r>
            <a:endParaRPr dirty="0"/>
          </a:p>
        </p:txBody>
      </p:sp>
      <p:pic>
        <p:nvPicPr>
          <p:cNvPr id="20" name="Picture 656"/>
          <p:cNvPicPr/>
          <p:nvPr/>
        </p:nvPicPr>
        <p:blipFill>
          <a:blip r:embed="rId4"/>
          <a:stretch>
            <a:fillRect/>
          </a:stretch>
        </p:blipFill>
        <p:spPr>
          <a:xfrm>
            <a:off x="11088082" y="33513577"/>
            <a:ext cx="10566400" cy="5732910"/>
          </a:xfrm>
          <a:prstGeom prst="rect">
            <a:avLst/>
          </a:prstGeom>
        </p:spPr>
      </p:pic>
      <p:pic>
        <p:nvPicPr>
          <p:cNvPr id="22" name="Picture 658"/>
          <p:cNvPicPr/>
          <p:nvPr/>
        </p:nvPicPr>
        <p:blipFill>
          <a:blip r:embed="rId5"/>
          <a:stretch>
            <a:fillRect/>
          </a:stretch>
        </p:blipFill>
        <p:spPr>
          <a:xfrm>
            <a:off x="21846146" y="7684218"/>
            <a:ext cx="10158593" cy="4160304"/>
          </a:xfrm>
          <a:prstGeom prst="rect">
            <a:avLst/>
          </a:prstGeom>
        </p:spPr>
      </p:pic>
      <p:pic>
        <p:nvPicPr>
          <p:cNvPr id="23" name="Picture 660"/>
          <p:cNvPicPr/>
          <p:nvPr/>
        </p:nvPicPr>
        <p:blipFill>
          <a:blip r:embed="rId6"/>
          <a:stretch>
            <a:fillRect/>
          </a:stretch>
        </p:blipFill>
        <p:spPr>
          <a:xfrm>
            <a:off x="21838344" y="13529196"/>
            <a:ext cx="10231709" cy="4682031"/>
          </a:xfrm>
          <a:prstGeom prst="rect">
            <a:avLst/>
          </a:prstGeom>
        </p:spPr>
      </p:pic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663843"/>
              </p:ext>
            </p:extLst>
          </p:nvPr>
        </p:nvGraphicFramePr>
        <p:xfrm>
          <a:off x="21911460" y="22601229"/>
          <a:ext cx="9780704" cy="6885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5695">
                  <a:extLst>
                    <a:ext uri="{9D8B030D-6E8A-4147-A177-3AD203B41FA5}">
                      <a16:colId xmlns:a16="http://schemas.microsoft.com/office/drawing/2014/main" val="475157632"/>
                    </a:ext>
                  </a:extLst>
                </a:gridCol>
                <a:gridCol w="2086293">
                  <a:extLst>
                    <a:ext uri="{9D8B030D-6E8A-4147-A177-3AD203B41FA5}">
                      <a16:colId xmlns:a16="http://schemas.microsoft.com/office/drawing/2014/main" val="1386457830"/>
                    </a:ext>
                  </a:extLst>
                </a:gridCol>
                <a:gridCol w="1830705">
                  <a:extLst>
                    <a:ext uri="{9D8B030D-6E8A-4147-A177-3AD203B41FA5}">
                      <a16:colId xmlns:a16="http://schemas.microsoft.com/office/drawing/2014/main" val="1416353788"/>
                    </a:ext>
                  </a:extLst>
                </a:gridCol>
                <a:gridCol w="2458011">
                  <a:extLst>
                    <a:ext uri="{9D8B030D-6E8A-4147-A177-3AD203B41FA5}">
                      <a16:colId xmlns:a16="http://schemas.microsoft.com/office/drawing/2014/main" val="3294422297"/>
                    </a:ext>
                  </a:extLst>
                </a:gridCol>
              </a:tblGrid>
              <a:tr h="918664">
                <a:tc rowSpan="2">
                  <a:txBody>
                    <a:bodyPr/>
                    <a:lstStyle/>
                    <a:p>
                      <a:pPr algn="ctr"/>
                      <a:r>
                        <a:rPr lang="pt-BR" sz="4400" dirty="0" smtClean="0">
                          <a:solidFill>
                            <a:schemeClr val="tx1"/>
                          </a:solidFill>
                        </a:rPr>
                        <a:t>Equipamento</a:t>
                      </a:r>
                      <a:endParaRPr lang="pt-BR" sz="3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pt-BR" sz="5400" dirty="0" smtClean="0">
                          <a:solidFill>
                            <a:schemeClr val="tx1"/>
                          </a:solidFill>
                        </a:rPr>
                        <a:t>Valores</a:t>
                      </a:r>
                      <a:r>
                        <a:rPr lang="pt-BR" sz="5400" baseline="0" dirty="0" smtClean="0">
                          <a:solidFill>
                            <a:schemeClr val="tx1"/>
                          </a:solidFill>
                        </a:rPr>
                        <a:t> de CNR</a:t>
                      </a:r>
                      <a:endParaRPr lang="pt-BR" sz="5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943266"/>
                  </a:ext>
                </a:extLst>
              </a:tr>
              <a:tr h="1353138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400" dirty="0" smtClean="0">
                          <a:solidFill>
                            <a:schemeClr val="tx1"/>
                          </a:solidFill>
                        </a:rPr>
                        <a:t>Original</a:t>
                      </a:r>
                      <a:endParaRPr lang="pt-BR" sz="5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400" dirty="0" smtClean="0">
                          <a:solidFill>
                            <a:schemeClr val="tx1"/>
                          </a:solidFill>
                        </a:rPr>
                        <a:t>Média</a:t>
                      </a:r>
                      <a:endParaRPr lang="pt-BR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400" dirty="0" err="1" smtClean="0">
                          <a:solidFill>
                            <a:schemeClr val="tx1"/>
                          </a:solidFill>
                        </a:rPr>
                        <a:t>Wiener</a:t>
                      </a:r>
                      <a:endParaRPr lang="pt-BR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91316519"/>
                  </a:ext>
                </a:extLst>
              </a:tr>
              <a:tr h="1081066">
                <a:tc>
                  <a:txBody>
                    <a:bodyPr/>
                    <a:lstStyle/>
                    <a:p>
                      <a:pPr algn="ctr"/>
                      <a:r>
                        <a:rPr lang="pt-BR" sz="4400" dirty="0" smtClean="0">
                          <a:solidFill>
                            <a:schemeClr val="tx1"/>
                          </a:solidFill>
                        </a:rPr>
                        <a:t>GE</a:t>
                      </a:r>
                      <a:endParaRPr lang="pt-BR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6,42 </a:t>
                      </a:r>
                      <a:endParaRPr lang="pt-BR" sz="4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11,43</a:t>
                      </a:r>
                      <a:r>
                        <a:rPr lang="pt-BR" sz="6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pt-BR" sz="6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13,20</a:t>
                      </a:r>
                      <a:r>
                        <a:rPr lang="pt-BR" sz="6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pt-BR" sz="6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3632165"/>
                  </a:ext>
                </a:extLst>
              </a:tr>
              <a:tr h="1758335">
                <a:tc>
                  <a:txBody>
                    <a:bodyPr/>
                    <a:lstStyle/>
                    <a:p>
                      <a:pPr algn="ctr"/>
                      <a:r>
                        <a:rPr lang="pt-BR" sz="4400" dirty="0" err="1" smtClean="0">
                          <a:solidFill>
                            <a:schemeClr val="tx1"/>
                          </a:solidFill>
                        </a:rPr>
                        <a:t>Hologic</a:t>
                      </a:r>
                      <a:r>
                        <a:rPr lang="pt-BR" sz="4400" dirty="0" smtClean="0">
                          <a:solidFill>
                            <a:schemeClr val="tx1"/>
                          </a:solidFill>
                        </a:rPr>
                        <a:t> 2D</a:t>
                      </a:r>
                      <a:endParaRPr lang="pt-BR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3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pt-BR" sz="4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3,61 </a:t>
                      </a:r>
                      <a:endParaRPr lang="pt-BR" sz="4400" dirty="0">
                        <a:solidFill>
                          <a:schemeClr val="tx1"/>
                        </a:solidFill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12,17</a:t>
                      </a:r>
                      <a:r>
                        <a:rPr lang="pt-BR" sz="6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pt-BR" sz="6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10,14</a:t>
                      </a:r>
                      <a:r>
                        <a:rPr lang="pt-BR" sz="6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pt-BR" sz="6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4101030"/>
                  </a:ext>
                </a:extLst>
              </a:tr>
              <a:tr h="1758335">
                <a:tc>
                  <a:txBody>
                    <a:bodyPr/>
                    <a:lstStyle/>
                    <a:p>
                      <a:pPr algn="ctr"/>
                      <a:r>
                        <a:rPr lang="pt-BR" sz="4400" dirty="0" err="1" smtClean="0">
                          <a:solidFill>
                            <a:schemeClr val="tx1"/>
                          </a:solidFill>
                        </a:rPr>
                        <a:t>Hologic</a:t>
                      </a:r>
                      <a:r>
                        <a:rPr lang="pt-BR" sz="4400" dirty="0" smtClean="0">
                          <a:solidFill>
                            <a:schemeClr val="tx1"/>
                          </a:solidFill>
                        </a:rPr>
                        <a:t> 3D</a:t>
                      </a:r>
                      <a:endParaRPr lang="pt-BR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7,15</a:t>
                      </a:r>
                      <a:r>
                        <a:rPr lang="pt-BR" sz="6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pt-BR" sz="6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8,53</a:t>
                      </a:r>
                      <a:r>
                        <a:rPr lang="pt-BR" sz="6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pt-BR" sz="6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7,80</a:t>
                      </a:r>
                      <a:r>
                        <a:rPr lang="pt-BR" sz="6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pt-BR" sz="6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82099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Mediano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BEB2016_Exemplo2" id="{48802AC7-B752-4D7B-900D-852AF0891777}" vid="{27D00D88-B0BB-4677-B6F6-044EDA0A1CAF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CBEB2016_Poster</Template>
  <TotalTime>4853</TotalTime>
  <Words>554</Words>
  <Application>Microsoft Office PowerPoint</Application>
  <PresentationFormat>Personalizar</PresentationFormat>
  <Paragraphs>165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Wingdings</vt:lpstr>
      <vt:lpstr>Tema do Office</vt:lpstr>
      <vt:lpstr>INFLUÊNCIA DA APLICAÇÃO DE FILTROS DIGITAIS NO CONTRASTE DE IMAGENS MAMOGRÁFICAS E DE TOMOSSÍNTESE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de trabalho</dc:title>
  <dc:creator>PEDRO</dc:creator>
  <cp:lastModifiedBy>Guest</cp:lastModifiedBy>
  <cp:revision>111</cp:revision>
  <cp:lastPrinted>2016-09-28T12:36:03Z</cp:lastPrinted>
  <dcterms:created xsi:type="dcterms:W3CDTF">2016-09-26T19:24:54Z</dcterms:created>
  <dcterms:modified xsi:type="dcterms:W3CDTF">2019-09-26T19:03:13Z</dcterms:modified>
</cp:coreProperties>
</file>